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7"/>
  </p:notesMasterIdLst>
  <p:handoutMasterIdLst>
    <p:handoutMasterId r:id="rId108"/>
  </p:handoutMasterIdLst>
  <p:sldIdLst>
    <p:sldId id="256" r:id="rId2"/>
    <p:sldId id="257" r:id="rId3"/>
    <p:sldId id="363" r:id="rId4"/>
    <p:sldId id="258" r:id="rId5"/>
    <p:sldId id="259" r:id="rId6"/>
    <p:sldId id="260" r:id="rId7"/>
    <p:sldId id="262" r:id="rId8"/>
    <p:sldId id="263" r:id="rId9"/>
    <p:sldId id="261"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64" r:id="rId53"/>
    <p:sldId id="365" r:id="rId54"/>
    <p:sldId id="366"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7" r:id="rId103"/>
    <p:sldId id="360" r:id="rId104"/>
    <p:sldId id="361" r:id="rId105"/>
    <p:sldId id="362" r:id="rId106"/>
  </p:sldIdLst>
  <p:sldSz cx="9144000" cy="6858000" type="screen4x3"/>
  <p:notesSz cx="7010400" cy="9296400"/>
  <p:custDataLst>
    <p:tags r:id="rId10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78" autoAdjust="0"/>
  </p:normalViewPr>
  <p:slideViewPr>
    <p:cSldViewPr>
      <p:cViewPr>
        <p:scale>
          <a:sx n="74" d="100"/>
          <a:sy n="74" d="100"/>
        </p:scale>
        <p:origin x="1266" y="-156"/>
      </p:cViewPr>
      <p:guideLst>
        <p:guide orient="horz" pos="2160"/>
        <p:guide pos="2880"/>
      </p:guideLst>
    </p:cSldViewPr>
  </p:slideViewPr>
  <p:notesTextViewPr>
    <p:cViewPr>
      <p:scale>
        <a:sx n="1" d="1"/>
        <a:sy n="1" d="1"/>
      </p:scale>
      <p:origin x="0" y="0"/>
    </p:cViewPr>
  </p:notesTextViewPr>
  <p:sorterViewPr>
    <p:cViewPr>
      <p:scale>
        <a:sx n="100" d="100"/>
        <a:sy n="100" d="100"/>
      </p:scale>
      <p:origin x="0" y="-163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708C64B-D6F3-4FDD-844B-24FAFDCDAB25}" type="datetimeFigureOut">
              <a:rPr lang="en-US" smtClean="0"/>
              <a:t>9/16/2014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7B9013-0885-418B-A81B-B00B4B0F0EF9}" type="slidenum">
              <a:rPr lang="en-US" smtClean="0"/>
              <a:t>‹#›</a:t>
            </a:fld>
            <a:endParaRPr lang="en-US"/>
          </a:p>
        </p:txBody>
      </p:sp>
    </p:spTree>
    <p:extLst>
      <p:ext uri="{BB962C8B-B14F-4D97-AF65-F5344CB8AC3E}">
        <p14:creationId xmlns:p14="http://schemas.microsoft.com/office/powerpoint/2010/main" val="2786068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F1A7F41-07C9-4D07-A2E4-5C4AF83C88F9}" type="datetimeFigureOut">
              <a:rPr lang="en-US" smtClean="0"/>
              <a:t>9/16/2014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A8B984F-D38B-4B61-9705-746BA5869DBA}" type="slidenum">
              <a:rPr lang="en-US" smtClean="0"/>
              <a:t>‹#›</a:t>
            </a:fld>
            <a:endParaRPr lang="en-US"/>
          </a:p>
        </p:txBody>
      </p:sp>
    </p:spTree>
    <p:extLst>
      <p:ext uri="{BB962C8B-B14F-4D97-AF65-F5344CB8AC3E}">
        <p14:creationId xmlns:p14="http://schemas.microsoft.com/office/powerpoint/2010/main" val="117989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out Fax, and added email.</a:t>
            </a:r>
            <a:endParaRPr lang="en-US" dirty="0"/>
          </a:p>
        </p:txBody>
      </p:sp>
      <p:sp>
        <p:nvSpPr>
          <p:cNvPr id="4" name="Slide Number Placeholder 3"/>
          <p:cNvSpPr>
            <a:spLocks noGrp="1"/>
          </p:cNvSpPr>
          <p:nvPr>
            <p:ph type="sldNum" sz="quarter" idx="10"/>
          </p:nvPr>
        </p:nvSpPr>
        <p:spPr/>
        <p:txBody>
          <a:bodyPr/>
          <a:lstStyle/>
          <a:p>
            <a:fld id="{9A8B984F-D38B-4B61-9705-746BA5869DBA}" type="slidenum">
              <a:rPr lang="en-US" smtClean="0"/>
              <a:t>105</a:t>
            </a:fld>
            <a:endParaRPr lang="en-US"/>
          </a:p>
        </p:txBody>
      </p:sp>
    </p:spTree>
    <p:extLst>
      <p:ext uri="{BB962C8B-B14F-4D97-AF65-F5344CB8AC3E}">
        <p14:creationId xmlns:p14="http://schemas.microsoft.com/office/powerpoint/2010/main" val="2472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4B45B-A235-4041-9198-F3C420C92B14}" type="datetime1">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93956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B43FC-EF46-4FFE-9A4B-8E067968C37A}" type="datetime1">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3237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F4764-C328-4445-9BEA-A78D8B2D2D72}" type="datetime1">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110651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7B985-D8AA-4163-8FE8-930059C480D8}" type="datetime1">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148030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FB534-A2AA-450A-8C0D-915FCF8AFD80}" type="datetime1">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324117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1E959-6B1A-4C3E-835C-809C13081192}" type="datetime1">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94293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1E789-260C-4B6E-901B-756686C6C063}" type="datetime1">
              <a:rPr lang="en-US" smtClean="0"/>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9919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B778-2ADF-4A06-9376-668D01ECEA6E}" type="datetime1">
              <a:rPr lang="en-US" smtClean="0"/>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422118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D0A58-8DD6-45A0-A047-B0B4041F8DBD}" type="datetime1">
              <a:rPr lang="en-US" smtClean="0"/>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41311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E6DC1-FC53-4E85-9185-AAA619C6A077}" type="datetime1">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3020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9CE57-2406-401E-B2AC-30C1D2252424}" type="datetime1">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75171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2BDAF-B42C-492D-8FE3-454B82D3D48A}" type="datetime1">
              <a:rPr lang="en-US" smtClean="0"/>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C29A5-C1FD-44EF-B16D-E9AEA9B66349}" type="slidenum">
              <a:rPr lang="en-US" smtClean="0"/>
              <a:t>‹#›</a:t>
            </a:fld>
            <a:endParaRPr lang="en-US"/>
          </a:p>
        </p:txBody>
      </p:sp>
    </p:spTree>
    <p:extLst>
      <p:ext uri="{BB962C8B-B14F-4D97-AF65-F5344CB8AC3E}">
        <p14:creationId xmlns:p14="http://schemas.microsoft.com/office/powerpoint/2010/main" val="708766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rpop.iaea.org/RPOP/Content/AdditionalResources/Training/1%20TrainingMaterial/PaediatricRadiology.htm"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p.state.pa.us/brp/Radiation_Control_Division/X-Ray/QARequHealing.ht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667000"/>
            <a:ext cx="8077200" cy="1752600"/>
          </a:xfrm>
        </p:spPr>
        <p:txBody>
          <a:bodyPr>
            <a:noAutofit/>
          </a:bodyPr>
          <a:lstStyle/>
          <a:p>
            <a:pPr>
              <a:spcBef>
                <a:spcPts val="0"/>
              </a:spcBef>
            </a:pPr>
            <a:r>
              <a:rPr lang="en-US" sz="2400" dirty="0" smtClean="0">
                <a:solidFill>
                  <a:schemeClr val="tx1"/>
                </a:solidFill>
              </a:rPr>
              <a:t>Developed for the </a:t>
            </a:r>
          </a:p>
          <a:p>
            <a:pPr>
              <a:spcBef>
                <a:spcPts val="0"/>
              </a:spcBef>
            </a:pPr>
            <a:r>
              <a:rPr lang="en-US" sz="3600" dirty="0" smtClean="0">
                <a:solidFill>
                  <a:schemeClr val="tx1"/>
                </a:solidFill>
              </a:rPr>
              <a:t>Department of Environmental Protection</a:t>
            </a:r>
          </a:p>
          <a:p>
            <a:pPr>
              <a:spcBef>
                <a:spcPts val="0"/>
              </a:spcBef>
            </a:pPr>
            <a:r>
              <a:rPr lang="en-US" sz="3600" dirty="0" smtClean="0">
                <a:solidFill>
                  <a:schemeClr val="tx1"/>
                </a:solidFill>
              </a:rPr>
              <a:t>Bureau of Radiation Protection</a:t>
            </a:r>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5800" y="381000"/>
            <a:ext cx="7848600" cy="1446550"/>
          </a:xfrm>
          <a:prstGeom prst="rect">
            <a:avLst/>
          </a:prstGeom>
          <a:noFill/>
        </p:spPr>
        <p:txBody>
          <a:bodyPr wrap="square" rtlCol="0">
            <a:spAutoFit/>
          </a:bodyPr>
          <a:lstStyle/>
          <a:p>
            <a:pPr algn="ctr"/>
            <a:r>
              <a:rPr lang="en-US" sz="4400" dirty="0" smtClean="0">
                <a:solidFill>
                  <a:schemeClr val="bg1"/>
                </a:solidFill>
              </a:rPr>
              <a:t>Refresher Training for </a:t>
            </a:r>
          </a:p>
          <a:p>
            <a:pPr algn="ctr"/>
            <a:r>
              <a:rPr lang="en-US" sz="4400" smtClean="0">
                <a:solidFill>
                  <a:schemeClr val="bg1"/>
                </a:solidFill>
              </a:rPr>
              <a:t>X-Ray Equipment </a:t>
            </a:r>
            <a:r>
              <a:rPr lang="en-US" sz="4400" dirty="0" smtClean="0">
                <a:solidFill>
                  <a:schemeClr val="bg1"/>
                </a:solidFill>
              </a:rPr>
              <a:t>Operators </a:t>
            </a:r>
            <a:endParaRPr lang="en-US" sz="4400" dirty="0">
              <a:solidFill>
                <a:schemeClr val="bg1"/>
              </a:solidFill>
            </a:endParaRPr>
          </a:p>
        </p:txBody>
      </p:sp>
      <p:sp>
        <p:nvSpPr>
          <p:cNvPr id="9" name="TextBox 8"/>
          <p:cNvSpPr txBox="1"/>
          <p:nvPr/>
        </p:nvSpPr>
        <p:spPr>
          <a:xfrm>
            <a:off x="1981200" y="4419600"/>
            <a:ext cx="5181600" cy="923330"/>
          </a:xfrm>
          <a:prstGeom prst="rect">
            <a:avLst/>
          </a:prstGeom>
          <a:noFill/>
        </p:spPr>
        <p:txBody>
          <a:bodyPr wrap="square" rtlCol="0">
            <a:spAutoFit/>
          </a:bodyPr>
          <a:lstStyle/>
          <a:p>
            <a:pPr algn="ctr"/>
            <a:r>
              <a:rPr lang="en-US" dirty="0"/>
              <a:t>Presented by </a:t>
            </a:r>
          </a:p>
          <a:p>
            <a:pPr algn="ctr"/>
            <a:r>
              <a:rPr lang="en-US" dirty="0"/>
              <a:t>David R. Simpson, CHP, PhD</a:t>
            </a:r>
          </a:p>
          <a:p>
            <a:pPr algn="ctr"/>
            <a:r>
              <a:rPr lang="en-US" dirty="0"/>
              <a:t>Bloomsburg University</a:t>
            </a:r>
          </a:p>
        </p:txBody>
      </p:sp>
      <p:sp>
        <p:nvSpPr>
          <p:cNvPr id="10" name="Slide Number Placeholder 9"/>
          <p:cNvSpPr>
            <a:spLocks noGrp="1"/>
          </p:cNvSpPr>
          <p:nvPr>
            <p:ph type="sldNum" sz="quarter" idx="12"/>
          </p:nvPr>
        </p:nvSpPr>
        <p:spPr/>
        <p:txBody>
          <a:bodyPr/>
          <a:lstStyle/>
          <a:p>
            <a:fld id="{843C29A5-C1FD-44EF-B16D-E9AEA9B66349}" type="slidenum">
              <a:rPr lang="en-US" smtClean="0"/>
              <a:t>1</a:t>
            </a:fld>
            <a:endParaRPr lang="en-US"/>
          </a:p>
        </p:txBody>
      </p:sp>
    </p:spTree>
    <p:extLst>
      <p:ext uri="{BB962C8B-B14F-4D97-AF65-F5344CB8AC3E}">
        <p14:creationId xmlns:p14="http://schemas.microsoft.com/office/powerpoint/2010/main" val="35307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800" dirty="0" smtClean="0"/>
              <a:t>DEP Technical Guidance Document No. 291-4200-001 lists the following topics for continuing education:</a:t>
            </a:r>
          </a:p>
          <a:p>
            <a:pPr lvl="1"/>
            <a:r>
              <a:rPr lang="en-US" sz="2400" dirty="0" smtClean="0"/>
              <a:t>Basic properties of radiation</a:t>
            </a:r>
          </a:p>
          <a:p>
            <a:pPr lvl="1"/>
            <a:r>
              <a:rPr lang="en-US" sz="2400" dirty="0" smtClean="0"/>
              <a:t>Units of measurement</a:t>
            </a:r>
          </a:p>
          <a:p>
            <a:pPr lvl="1"/>
            <a:r>
              <a:rPr lang="en-US" sz="2400" dirty="0" smtClean="0"/>
              <a:t>Sources of radiation exposure</a:t>
            </a:r>
          </a:p>
          <a:p>
            <a:pPr lvl="1"/>
            <a:r>
              <a:rPr lang="en-US" sz="2400" dirty="0" smtClean="0"/>
              <a:t>Methods of radiation protection</a:t>
            </a:r>
          </a:p>
          <a:p>
            <a:pPr lvl="1"/>
            <a:r>
              <a:rPr lang="en-US" sz="2400" dirty="0" smtClean="0"/>
              <a:t>Biological effects of radiation exposure</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685800"/>
            <a:ext cx="8229600" cy="649288"/>
          </a:xfrm>
        </p:spPr>
        <p:txBody>
          <a:bodyPr>
            <a:normAutofit fontScale="90000"/>
          </a:bodyPr>
          <a:lstStyle/>
          <a:p>
            <a:r>
              <a:rPr lang="en-US" dirty="0">
                <a:solidFill>
                  <a:schemeClr val="bg1"/>
                </a:solidFill>
              </a:rPr>
              <a:t>State Requirements for Continuing Education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10</a:t>
            </a:fld>
            <a:endParaRPr lang="en-US"/>
          </a:p>
        </p:txBody>
      </p:sp>
    </p:spTree>
    <p:extLst>
      <p:ext uri="{BB962C8B-B14F-4D97-AF65-F5344CB8AC3E}">
        <p14:creationId xmlns:p14="http://schemas.microsoft.com/office/powerpoint/2010/main" val="41184448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1222130"/>
              </p:ext>
            </p:extLst>
          </p:nvPr>
        </p:nvGraphicFramePr>
        <p:xfrm>
          <a:off x="-228600" y="20472"/>
          <a:ext cx="9372600" cy="6974072"/>
        </p:xfrm>
        <a:graphic>
          <a:graphicData uri="http://schemas.openxmlformats.org/drawingml/2006/table">
            <a:tbl>
              <a:tblPr firstRow="1" firstCol="1" bandRow="1">
                <a:tableStyleId>{5C22544A-7EE6-4342-B048-85BDC9FD1C3A}</a:tableStyleId>
              </a:tblPr>
              <a:tblGrid>
                <a:gridCol w="3304974"/>
                <a:gridCol w="6067626"/>
              </a:tblGrid>
              <a:tr h="0">
                <a:tc>
                  <a:txBody>
                    <a:bodyPr/>
                    <a:lstStyle/>
                    <a:p>
                      <a:pPr marL="0" marR="0">
                        <a:lnSpc>
                          <a:spcPct val="115000"/>
                        </a:lnSpc>
                        <a:spcBef>
                          <a:spcPts val="0"/>
                        </a:spcBef>
                        <a:spcAft>
                          <a:spcPts val="0"/>
                        </a:spcAft>
                      </a:pPr>
                      <a:r>
                        <a:rPr lang="en-US" sz="1800" dirty="0">
                          <a:effectLst/>
                        </a:rPr>
                        <a:t>221.27 Mechanical support of tube 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b="0" dirty="0">
                          <a:solidFill>
                            <a:schemeClr val="tx1"/>
                          </a:solidFill>
                          <a:effectLst/>
                        </a:rPr>
                        <a:t>Tube housing assembly shall remain stable during exposure (unless movement is a designed function of system)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solidFill>
                      <a:schemeClr val="accent1">
                        <a:lumMod val="20000"/>
                        <a:lumOff val="80000"/>
                      </a:schemeClr>
                    </a:solidFill>
                  </a:tcPr>
                </a:tc>
              </a:tr>
              <a:tr h="1228875">
                <a:tc>
                  <a:txBody>
                    <a:bodyPr/>
                    <a:lstStyle/>
                    <a:p>
                      <a:pPr marL="0" marR="0">
                        <a:lnSpc>
                          <a:spcPct val="115000"/>
                        </a:lnSpc>
                        <a:spcBef>
                          <a:spcPts val="0"/>
                        </a:spcBef>
                        <a:spcAft>
                          <a:spcPts val="0"/>
                        </a:spcAft>
                      </a:pPr>
                      <a:r>
                        <a:rPr lang="en-US" sz="1800" dirty="0">
                          <a:effectLst/>
                        </a:rPr>
                        <a:t>221.28 Technique indicators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Technique factors shall be indicated (except for automatic exposure controls in which case </a:t>
                      </a:r>
                      <a:r>
                        <a:rPr lang="en-US" sz="1800" dirty="0" err="1">
                          <a:effectLst/>
                        </a:rPr>
                        <a:t>mAs</a:t>
                      </a:r>
                      <a:r>
                        <a:rPr lang="en-US" sz="1800" dirty="0">
                          <a:effectLst/>
                        </a:rPr>
                        <a:t> shall be indicated).  Equipment having fixed technique factors may indicate them with permanent marking on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1089822">
                <a:tc>
                  <a:txBody>
                    <a:bodyPr/>
                    <a:lstStyle/>
                    <a:p>
                      <a:pPr marL="0" marR="0">
                        <a:lnSpc>
                          <a:spcPct val="115000"/>
                        </a:lnSpc>
                        <a:spcBef>
                          <a:spcPts val="0"/>
                        </a:spcBef>
                        <a:spcAft>
                          <a:spcPts val="0"/>
                        </a:spcAft>
                      </a:pPr>
                      <a:r>
                        <a:rPr lang="en-US" sz="1800" dirty="0">
                          <a:effectLst/>
                        </a:rPr>
                        <a:t>221.29 </a:t>
                      </a:r>
                      <a:r>
                        <a:rPr lang="en-US" sz="1800" dirty="0" err="1">
                          <a:effectLst/>
                        </a:rPr>
                        <a:t>Kilovoltage</a:t>
                      </a:r>
                      <a:r>
                        <a:rPr lang="en-US" sz="1800" dirty="0">
                          <a:effectLst/>
                        </a:rPr>
                        <a:t> (kV) accuracy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Output for variable kV units may not vary from set-indicated value by more than 10%</a:t>
                      </a:r>
                    </a:p>
                    <a:p>
                      <a:pPr marL="0" marR="0">
                        <a:lnSpc>
                          <a:spcPct val="115000"/>
                        </a:lnSpc>
                        <a:spcBef>
                          <a:spcPts val="0"/>
                        </a:spcBef>
                        <a:spcAft>
                          <a:spcPts val="0"/>
                        </a:spcAft>
                      </a:pPr>
                      <a:r>
                        <a:rPr lang="en-US" sz="1800" dirty="0">
                          <a:effectLst/>
                        </a:rPr>
                        <a:t>Output for fixed kV units may not vary from set-indicated value by more than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980180">
                <a:tc>
                  <a:txBody>
                    <a:bodyPr/>
                    <a:lstStyle/>
                    <a:p>
                      <a:pPr marL="0" marR="0">
                        <a:lnSpc>
                          <a:spcPct val="115000"/>
                        </a:lnSpc>
                        <a:spcBef>
                          <a:spcPts val="0"/>
                        </a:spcBef>
                        <a:spcAft>
                          <a:spcPts val="0"/>
                        </a:spcAft>
                      </a:pPr>
                      <a:r>
                        <a:rPr lang="en-US" sz="1800" dirty="0">
                          <a:effectLst/>
                        </a:rPr>
                        <a:t>221.30 Exposure reproducibility for noncertified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Coefficient of variation of exposure reproducibility may not exceed 0.1 when technique factors held constant.  (See definitions in 221.2 for formula for this calculation)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536770">
                <a:tc>
                  <a:txBody>
                    <a:bodyPr/>
                    <a:lstStyle/>
                    <a:p>
                      <a:pPr marL="0" marR="0">
                        <a:lnSpc>
                          <a:spcPct val="115000"/>
                        </a:lnSpc>
                        <a:spcBef>
                          <a:spcPts val="0"/>
                        </a:spcBef>
                        <a:spcAft>
                          <a:spcPts val="0"/>
                        </a:spcAft>
                      </a:pPr>
                      <a:r>
                        <a:rPr lang="en-US" sz="1800" dirty="0">
                          <a:effectLst/>
                        </a:rPr>
                        <a:t>221.31a Locks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Position locking, holding and centering devices shall function as intended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1228875">
                <a:tc>
                  <a:txBody>
                    <a:bodyPr/>
                    <a:lstStyle/>
                    <a:p>
                      <a:pPr marL="0" marR="0">
                        <a:lnSpc>
                          <a:spcPct val="115000"/>
                        </a:lnSpc>
                        <a:spcBef>
                          <a:spcPts val="0"/>
                        </a:spcBef>
                        <a:spcAft>
                          <a:spcPts val="0"/>
                        </a:spcAft>
                      </a:pPr>
                      <a:r>
                        <a:rPr lang="en-US" sz="1800" dirty="0">
                          <a:effectLst/>
                        </a:rPr>
                        <a:t>221.32a Radiographic beam limitations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Useful beam shall be limited to area of clinical interest.  Specifics are given for beam limiting devices regarding accuracy, adjustment, and alignment. Intraoral dental system requirements for beam limitation are specified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0">
                <a:tc>
                  <a:txBody>
                    <a:bodyPr/>
                    <a:lstStyle/>
                    <a:p>
                      <a:pPr marL="0" marR="0">
                        <a:lnSpc>
                          <a:spcPct val="115000"/>
                        </a:lnSpc>
                        <a:spcBef>
                          <a:spcPts val="0"/>
                        </a:spcBef>
                        <a:spcAft>
                          <a:spcPts val="0"/>
                        </a:spcAft>
                      </a:pPr>
                      <a:r>
                        <a:rPr lang="en-US" sz="1800" dirty="0">
                          <a:effectLst/>
                        </a:rPr>
                        <a:t>221.33a Radiation from capacitor energy storage equipment in standby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When switch or timer not activated, may not exceed 2 </a:t>
                      </a:r>
                      <a:r>
                        <a:rPr lang="en-US" sz="1800" dirty="0" err="1">
                          <a:effectLst/>
                        </a:rPr>
                        <a:t>mR</a:t>
                      </a:r>
                      <a:r>
                        <a:rPr lang="en-US" sz="1800" dirty="0">
                          <a:effectLst/>
                        </a:rPr>
                        <a:t>/hour at 5 cm from accessible surface when fully charged and beam limiting device fully open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100</a:t>
            </a:fld>
            <a:endParaRPr lang="en-US"/>
          </a:p>
        </p:txBody>
      </p:sp>
    </p:spTree>
    <p:extLst>
      <p:ext uri="{BB962C8B-B14F-4D97-AF65-F5344CB8AC3E}">
        <p14:creationId xmlns:p14="http://schemas.microsoft.com/office/powerpoint/2010/main" val="18918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9611510"/>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126520"/>
                <a:gridCol w="6017480"/>
              </a:tblGrid>
              <a:tr h="3429000">
                <a:tc>
                  <a:txBody>
                    <a:bodyPr/>
                    <a:lstStyle/>
                    <a:p>
                      <a:pPr marL="0" marR="0">
                        <a:lnSpc>
                          <a:spcPct val="115000"/>
                        </a:lnSpc>
                        <a:spcBef>
                          <a:spcPts val="0"/>
                        </a:spcBef>
                        <a:spcAft>
                          <a:spcPts val="0"/>
                        </a:spcAft>
                      </a:pPr>
                      <a:r>
                        <a:rPr lang="en-US" sz="1800" dirty="0">
                          <a:effectLst/>
                        </a:rPr>
                        <a:t>221.34a Radiation exposure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solidFill>
                            <a:schemeClr val="tx1"/>
                          </a:solidFill>
                          <a:effectLst/>
                        </a:rPr>
                        <a:t>Requirements to ensure exposure controls are given including switch operations, visible and audible signals and other requirements for manual and automatic exposure control.  Also stationary systems shall have controls in protected area and require operator to remain there; mobile and portable units shall be designed so operator is at least 2 meters from patient and x-ray tube head when operating system.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1371600">
                <a:tc>
                  <a:txBody>
                    <a:bodyPr/>
                    <a:lstStyle/>
                    <a:p>
                      <a:pPr marL="0" marR="0">
                        <a:lnSpc>
                          <a:spcPct val="115000"/>
                        </a:lnSpc>
                        <a:spcBef>
                          <a:spcPts val="0"/>
                        </a:spcBef>
                        <a:spcAft>
                          <a:spcPts val="0"/>
                        </a:spcAft>
                      </a:pPr>
                      <a:r>
                        <a:rPr lang="en-US" sz="1800" dirty="0">
                          <a:effectLst/>
                        </a:rPr>
                        <a:t>221.35a Fluoroscopic x-ray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err="1">
                          <a:effectLst/>
                        </a:rPr>
                        <a:t>Fluoro</a:t>
                      </a:r>
                      <a:r>
                        <a:rPr lang="en-US" sz="1800" dirty="0">
                          <a:effectLst/>
                        </a:rPr>
                        <a:t>- systems shall use image intensifier and comply with prior regulations in this chapter.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1600">
                <a:tc>
                  <a:txBody>
                    <a:bodyPr/>
                    <a:lstStyle/>
                    <a:p>
                      <a:pPr marL="0" marR="0">
                        <a:lnSpc>
                          <a:spcPct val="115000"/>
                        </a:lnSpc>
                        <a:spcBef>
                          <a:spcPts val="0"/>
                        </a:spcBef>
                        <a:spcAft>
                          <a:spcPts val="0"/>
                        </a:spcAft>
                      </a:pPr>
                      <a:r>
                        <a:rPr lang="en-US" sz="1800">
                          <a:effectLst/>
                        </a:rPr>
                        <a:t>221.36a Limitation of useful beam of fluoroscopic equipment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Requirements are given for primary protective barrier placement, adjustment and size of the x-ray field, minimum source to skin distance, and spot image device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5800">
                <a:tc>
                  <a:txBody>
                    <a:bodyPr/>
                    <a:lstStyle/>
                    <a:p>
                      <a:pPr marL="0" marR="0">
                        <a:lnSpc>
                          <a:spcPct val="115000"/>
                        </a:lnSpc>
                        <a:spcBef>
                          <a:spcPts val="0"/>
                        </a:spcBef>
                        <a:spcAft>
                          <a:spcPts val="0"/>
                        </a:spcAft>
                      </a:pPr>
                      <a:r>
                        <a:rPr lang="en-US" sz="1800">
                          <a:effectLst/>
                        </a:rPr>
                        <a:t>221.37a  Activation of fluoroscopic tube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Dead-man switch and means to terminate serial images shall be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101</a:t>
            </a:fld>
            <a:endParaRPr lang="en-US"/>
          </a:p>
        </p:txBody>
      </p:sp>
    </p:spTree>
    <p:extLst>
      <p:ext uri="{BB962C8B-B14F-4D97-AF65-F5344CB8AC3E}">
        <p14:creationId xmlns:p14="http://schemas.microsoft.com/office/powerpoint/2010/main" val="6214983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6788265"/>
              </p:ext>
            </p:extLst>
          </p:nvPr>
        </p:nvGraphicFramePr>
        <p:xfrm>
          <a:off x="0" y="1"/>
          <a:ext cx="9143999" cy="6858000"/>
        </p:xfrm>
        <a:graphic>
          <a:graphicData uri="http://schemas.openxmlformats.org/drawingml/2006/table">
            <a:tbl>
              <a:tblPr firstRow="1" firstCol="1" bandRow="1">
                <a:tableStyleId>{5C22544A-7EE6-4342-B048-85BDC9FD1C3A}</a:tableStyleId>
              </a:tblPr>
              <a:tblGrid>
                <a:gridCol w="2022231"/>
                <a:gridCol w="7121768"/>
              </a:tblGrid>
              <a:tr h="1674344">
                <a:tc>
                  <a:txBody>
                    <a:bodyPr/>
                    <a:lstStyle/>
                    <a:p>
                      <a:r>
                        <a:rPr lang="en-US" b="1" dirty="0" smtClean="0"/>
                        <a:t>221.38a Entrance</a:t>
                      </a:r>
                      <a:r>
                        <a:rPr lang="en-US" b="1" baseline="0" dirty="0" smtClean="0"/>
                        <a:t> Exposure Rate</a:t>
                      </a:r>
                      <a:endParaRPr lang="en-US" b="1" dirty="0"/>
                    </a:p>
                  </a:txBody>
                  <a:tcPr marL="68580" marR="68580" marT="0" marB="0"/>
                </a:tc>
                <a:tc>
                  <a:txBody>
                    <a:bodyPr/>
                    <a:lstStyle/>
                    <a:p>
                      <a:r>
                        <a:rPr lang="en-US" b="0" dirty="0" smtClean="0">
                          <a:solidFill>
                            <a:schemeClr val="tx1"/>
                          </a:solidFill>
                        </a:rPr>
                        <a:t>Entrance</a:t>
                      </a:r>
                      <a:r>
                        <a:rPr lang="en-US" b="0" baseline="0" dirty="0" smtClean="0">
                          <a:solidFill>
                            <a:schemeClr val="tx1"/>
                          </a:solidFill>
                        </a:rPr>
                        <a:t> exposure rates, frequency of measurements and compliance requirements are given</a:t>
                      </a:r>
                    </a:p>
                    <a:p>
                      <a:r>
                        <a:rPr lang="en-US" b="0" baseline="0" dirty="0" smtClean="0">
                          <a:solidFill>
                            <a:schemeClr val="tx1"/>
                          </a:solidFill>
                        </a:rPr>
                        <a:t>Entrance exposure rates are:</a:t>
                      </a:r>
                    </a:p>
                    <a:p>
                      <a:r>
                        <a:rPr lang="en-US" b="0" baseline="0" dirty="0" smtClean="0">
                          <a:solidFill>
                            <a:schemeClr val="tx1"/>
                          </a:solidFill>
                        </a:rPr>
                        <a:t>10 R/min. for systems without high level control</a:t>
                      </a:r>
                    </a:p>
                    <a:p>
                      <a:r>
                        <a:rPr lang="en-US" b="0" baseline="0" dirty="0" smtClean="0">
                          <a:solidFill>
                            <a:schemeClr val="tx1"/>
                          </a:solidFill>
                        </a:rPr>
                        <a:t>20 R/min. for systems with high level control activated</a:t>
                      </a:r>
                    </a:p>
                    <a:p>
                      <a:r>
                        <a:rPr lang="en-US" b="0" baseline="0" dirty="0" smtClean="0">
                          <a:solidFill>
                            <a:schemeClr val="tx1"/>
                          </a:solidFill>
                        </a:rPr>
                        <a:t>10 R/min. for systems with high level control, but not activated</a:t>
                      </a:r>
                      <a:endParaRPr lang="en-US" b="0" dirty="0">
                        <a:solidFill>
                          <a:schemeClr val="tx1"/>
                        </a:solidFill>
                      </a:endParaRPr>
                    </a:p>
                  </a:txBody>
                  <a:tcPr marL="68580" marR="68580" marT="0" marB="0">
                    <a:solidFill>
                      <a:schemeClr val="accent1">
                        <a:lumMod val="20000"/>
                        <a:lumOff val="80000"/>
                      </a:schemeClr>
                    </a:solidFill>
                  </a:tcPr>
                </a:tc>
              </a:tr>
              <a:tr h="1212358">
                <a:tc>
                  <a:txBody>
                    <a:bodyPr/>
                    <a:lstStyle/>
                    <a:p>
                      <a:pPr marL="0" marR="0">
                        <a:lnSpc>
                          <a:spcPct val="115000"/>
                        </a:lnSpc>
                        <a:spcBef>
                          <a:spcPts val="0"/>
                        </a:spcBef>
                        <a:spcAft>
                          <a:spcPts val="0"/>
                        </a:spcAft>
                      </a:pPr>
                      <a:r>
                        <a:rPr lang="en-US" sz="1800" dirty="0">
                          <a:effectLst/>
                        </a:rPr>
                        <a:t>221.39a Barrier transmitted radiation rate limits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Protective barrier may not transmit &gt;2mR/</a:t>
                      </a:r>
                      <a:r>
                        <a:rPr lang="en-US" sz="1800" dirty="0" err="1">
                          <a:effectLst/>
                        </a:rPr>
                        <a:t>hr</a:t>
                      </a:r>
                      <a:r>
                        <a:rPr lang="en-US" sz="1800" dirty="0">
                          <a:effectLst/>
                        </a:rPr>
                        <a:t> at 10 cm from accessible surface of fluoroscopic imaging assembly for each R/min. of entrance exposure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2358">
                <a:tc>
                  <a:txBody>
                    <a:bodyPr/>
                    <a:lstStyle/>
                    <a:p>
                      <a:pPr marL="0" marR="0">
                        <a:lnSpc>
                          <a:spcPct val="115000"/>
                        </a:lnSpc>
                        <a:spcBef>
                          <a:spcPts val="0"/>
                        </a:spcBef>
                        <a:spcAft>
                          <a:spcPts val="0"/>
                        </a:spcAft>
                      </a:pPr>
                      <a:r>
                        <a:rPr lang="en-US" sz="1800" dirty="0">
                          <a:effectLst/>
                        </a:rPr>
                        <a:t>221.40a Indication of tube voltage and current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During fluoroscopy and </a:t>
                      </a:r>
                      <a:r>
                        <a:rPr lang="en-US" sz="1800" dirty="0" err="1">
                          <a:effectLst/>
                        </a:rPr>
                        <a:t>cinefluorography</a:t>
                      </a:r>
                      <a:r>
                        <a:rPr lang="en-US" sz="1800" dirty="0">
                          <a:effectLst/>
                        </a:rPr>
                        <a:t>, voltage and current shall be indicated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2358">
                <a:tc>
                  <a:txBody>
                    <a:bodyPr/>
                    <a:lstStyle/>
                    <a:p>
                      <a:pPr marL="0" marR="0">
                        <a:lnSpc>
                          <a:spcPct val="115000"/>
                        </a:lnSpc>
                        <a:spcBef>
                          <a:spcPts val="0"/>
                        </a:spcBef>
                        <a:spcAft>
                          <a:spcPts val="0"/>
                        </a:spcAft>
                      </a:pPr>
                      <a:r>
                        <a:rPr lang="en-US" sz="1800" dirty="0">
                          <a:effectLst/>
                        </a:rPr>
                        <a:t>221.41a Fluoroscopic timer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Timing device activated by fluoroscopic switch shall be provided. It shall provide audible signal or temporary/permanent interruption  when preset limit not exceeding 5 minutes is reached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4750">
                <a:tc>
                  <a:txBody>
                    <a:bodyPr/>
                    <a:lstStyle/>
                    <a:p>
                      <a:pPr marL="0" marR="0">
                        <a:lnSpc>
                          <a:spcPct val="115000"/>
                        </a:lnSpc>
                        <a:spcBef>
                          <a:spcPts val="0"/>
                        </a:spcBef>
                        <a:spcAft>
                          <a:spcPts val="0"/>
                        </a:spcAft>
                      </a:pPr>
                      <a:r>
                        <a:rPr lang="en-US" sz="1800">
                          <a:effectLst/>
                        </a:rPr>
                        <a:t>221.42a Control of scattered radiation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Limits for scatter radiation originating either under or above the table top are specified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1832">
                <a:tc>
                  <a:txBody>
                    <a:bodyPr/>
                    <a:lstStyle/>
                    <a:p>
                      <a:pPr marL="0" marR="0">
                        <a:lnSpc>
                          <a:spcPct val="115000"/>
                        </a:lnSpc>
                        <a:spcBef>
                          <a:spcPts val="0"/>
                        </a:spcBef>
                        <a:spcAft>
                          <a:spcPts val="0"/>
                        </a:spcAft>
                      </a:pPr>
                      <a:r>
                        <a:rPr lang="en-US" sz="1800">
                          <a:effectLst/>
                        </a:rPr>
                        <a:t>221.43a Mobile fluoroscopes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In addition to other fluoroscopic requirements, shall provide image intensification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102</a:t>
            </a:fld>
            <a:endParaRPr lang="en-US"/>
          </a:p>
        </p:txBody>
      </p:sp>
    </p:spTree>
    <p:extLst>
      <p:ext uri="{BB962C8B-B14F-4D97-AF65-F5344CB8AC3E}">
        <p14:creationId xmlns:p14="http://schemas.microsoft.com/office/powerpoint/2010/main" val="13828170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lstStyle/>
          <a:p>
            <a:r>
              <a:rPr lang="en-US" dirty="0" smtClean="0"/>
              <a:t>Remainder of Chapter 221 deals with radiation therapy simulations systems, therapeutic X-rays systems with energies less than 1 MeV and computed tomography X-ray systems and are beyond the scope of this training program.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103</a:t>
            </a:fld>
            <a:endParaRPr lang="en-US"/>
          </a:p>
        </p:txBody>
      </p:sp>
    </p:spTree>
    <p:extLst>
      <p:ext uri="{BB962C8B-B14F-4D97-AF65-F5344CB8AC3E}">
        <p14:creationId xmlns:p14="http://schemas.microsoft.com/office/powerpoint/2010/main" val="32220711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r>
              <a:rPr lang="en-US" dirty="0" smtClean="0"/>
              <a:t>This section has presented an overview of the regulations that apply to medical X-rays used in low-risk procedures.  Registrants should directly consult the applicable regulations or contact the Pennsylvania Department of Environmental Protection, Bureau of Radiation Protection, for questions or concerns.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Conclusion</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104</a:t>
            </a:fld>
            <a:endParaRPr lang="en-US"/>
          </a:p>
        </p:txBody>
      </p:sp>
    </p:spTree>
    <p:extLst>
      <p:ext uri="{BB962C8B-B14F-4D97-AF65-F5344CB8AC3E}">
        <p14:creationId xmlns:p14="http://schemas.microsoft.com/office/powerpoint/2010/main" val="13880201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0" indent="0" algn="ctr">
              <a:buNone/>
            </a:pPr>
            <a:r>
              <a:rPr lang="en-US" dirty="0" smtClean="0"/>
              <a:t>Pa. Department of Environmental Protection</a:t>
            </a:r>
          </a:p>
          <a:p>
            <a:pPr marL="0" indent="0" algn="ctr">
              <a:buNone/>
            </a:pPr>
            <a:r>
              <a:rPr lang="en-US" dirty="0"/>
              <a:t>Bureau of Radiation Protection</a:t>
            </a:r>
          </a:p>
          <a:p>
            <a:pPr marL="0" indent="0" algn="ctr">
              <a:buNone/>
            </a:pPr>
            <a:r>
              <a:rPr lang="en-US" dirty="0" smtClean="0"/>
              <a:t>P.O. Box 8469</a:t>
            </a:r>
          </a:p>
          <a:p>
            <a:pPr marL="0" indent="0" algn="ctr">
              <a:buNone/>
            </a:pPr>
            <a:r>
              <a:rPr lang="en-US" dirty="0" smtClean="0"/>
              <a:t>Harrisburg, PA  17105-8469</a:t>
            </a:r>
          </a:p>
          <a:p>
            <a:pPr marL="0" indent="0" algn="ctr">
              <a:buNone/>
            </a:pPr>
            <a:r>
              <a:rPr lang="en-US" dirty="0" smtClean="0"/>
              <a:t>Telephone (717) 787-3720</a:t>
            </a:r>
          </a:p>
          <a:p>
            <a:pPr marL="0" indent="0" algn="ctr">
              <a:buNone/>
            </a:pPr>
            <a:r>
              <a:rPr lang="en-US" dirty="0" smtClean="0"/>
              <a:t>Email</a:t>
            </a:r>
            <a:r>
              <a:rPr lang="en-US" smtClean="0"/>
              <a:t>:  RA-EPRadiationContro@pa.gov</a:t>
            </a:r>
            <a:endParaRPr lang="en-US" dirty="0" smtClean="0"/>
          </a:p>
          <a:p>
            <a:pPr marL="0" indent="0" algn="ctr">
              <a:buNone/>
            </a:pPr>
            <a:r>
              <a:rPr lang="en-US" dirty="0" smtClean="0"/>
              <a:t>Off-hours emergency call PEMA (717) 651-2001</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Contact Information</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105</a:t>
            </a:fld>
            <a:endParaRPr lang="en-US"/>
          </a:p>
        </p:txBody>
      </p:sp>
    </p:spTree>
    <p:extLst>
      <p:ext uri="{BB962C8B-B14F-4D97-AF65-F5344CB8AC3E}">
        <p14:creationId xmlns:p14="http://schemas.microsoft.com/office/powerpoint/2010/main" val="2364745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X-ray equipment</a:t>
            </a:r>
          </a:p>
          <a:p>
            <a:pPr lvl="1"/>
            <a:r>
              <a:rPr lang="en-US" dirty="0" smtClean="0"/>
              <a:t>Image recording and processing</a:t>
            </a:r>
          </a:p>
          <a:p>
            <a:pPr lvl="1"/>
            <a:r>
              <a:rPr lang="en-US" dirty="0" smtClean="0"/>
              <a:t>Patient exposure and positioning</a:t>
            </a:r>
          </a:p>
          <a:p>
            <a:pPr lvl="1"/>
            <a:r>
              <a:rPr lang="en-US" dirty="0" smtClean="0"/>
              <a:t>Procedures</a:t>
            </a:r>
          </a:p>
          <a:p>
            <a:pPr lvl="1"/>
            <a:r>
              <a:rPr lang="en-US" dirty="0" smtClean="0"/>
              <a:t>Quality assurance program</a:t>
            </a:r>
          </a:p>
          <a:p>
            <a:pPr lvl="1"/>
            <a:r>
              <a:rPr lang="en-US" dirty="0" smtClean="0"/>
              <a:t>Regulations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Topics for </a:t>
            </a:r>
            <a:r>
              <a:rPr lang="en-US" dirty="0" smtClean="0">
                <a:solidFill>
                  <a:schemeClr val="bg1"/>
                </a:solidFill>
              </a:rPr>
              <a:t>Continuing Education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11</a:t>
            </a:fld>
            <a:endParaRPr lang="en-US"/>
          </a:p>
        </p:txBody>
      </p:sp>
    </p:spTree>
    <p:extLst>
      <p:ext uri="{BB962C8B-B14F-4D97-AF65-F5344CB8AC3E}">
        <p14:creationId xmlns:p14="http://schemas.microsoft.com/office/powerpoint/2010/main" val="989854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1447800"/>
            <a:ext cx="7772400" cy="4244975"/>
          </a:xfrm>
        </p:spPr>
        <p:txBody>
          <a:bodyPr>
            <a:normAutofit/>
          </a:bodyPr>
          <a:lstStyle/>
          <a:p>
            <a:r>
              <a:rPr lang="en-US" dirty="0" smtClean="0"/>
              <a:t>To provide the generic portions of this training for operators performing low-risk medical procedures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04800"/>
            <a:ext cx="7696200" cy="1446550"/>
          </a:xfrm>
          <a:prstGeom prst="rect">
            <a:avLst/>
          </a:prstGeom>
          <a:noFill/>
        </p:spPr>
        <p:txBody>
          <a:bodyPr wrap="square" rtlCol="0">
            <a:spAutoFit/>
          </a:bodyPr>
          <a:lstStyle/>
          <a:p>
            <a:pPr algn="ctr"/>
            <a:r>
              <a:rPr lang="en-US" sz="4400" dirty="0">
                <a:solidFill>
                  <a:schemeClr val="bg1"/>
                </a:solidFill>
              </a:rPr>
              <a:t>Training </a:t>
            </a:r>
            <a:r>
              <a:rPr lang="en-US" sz="4400" dirty="0" smtClean="0">
                <a:solidFill>
                  <a:schemeClr val="bg1"/>
                </a:solidFill>
              </a:rPr>
              <a:t>Goal</a:t>
            </a:r>
            <a:r>
              <a:rPr lang="en-US" sz="4400" dirty="0">
                <a:solidFill>
                  <a:schemeClr val="bg1"/>
                </a:solidFill>
              </a:rPr>
              <a:t/>
            </a:r>
            <a:br>
              <a:rPr lang="en-US" sz="4400" dirty="0">
                <a:solidFill>
                  <a:schemeClr val="bg1"/>
                </a:solidFill>
              </a:rPr>
            </a:b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12</a:t>
            </a:fld>
            <a:endParaRPr lang="en-US"/>
          </a:p>
        </p:txBody>
      </p:sp>
    </p:spTree>
    <p:extLst>
      <p:ext uri="{BB962C8B-B14F-4D97-AF65-F5344CB8AC3E}">
        <p14:creationId xmlns:p14="http://schemas.microsoft.com/office/powerpoint/2010/main" val="425413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Fundamentals of Radiation Science</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3100" y="304800"/>
            <a:ext cx="5105400" cy="769441"/>
          </a:xfrm>
          <a:prstGeom prst="rect">
            <a:avLst/>
          </a:prstGeom>
          <a:noFill/>
        </p:spPr>
        <p:txBody>
          <a:bodyPr wrap="square" rtlCol="0">
            <a:spAutoFit/>
          </a:bodyPr>
          <a:lstStyle/>
          <a:p>
            <a:pPr algn="ctr"/>
            <a:r>
              <a:rPr lang="en-US" sz="4400" dirty="0" smtClean="0">
                <a:solidFill>
                  <a:schemeClr val="bg1"/>
                </a:solidFill>
              </a:rPr>
              <a:t>Part </a:t>
            </a:r>
            <a:r>
              <a:rPr lang="en-US" sz="4400" dirty="0">
                <a:solidFill>
                  <a:schemeClr val="bg1"/>
                </a:solidFill>
              </a:rPr>
              <a:t>2</a:t>
            </a:r>
          </a:p>
        </p:txBody>
      </p:sp>
      <p:sp>
        <p:nvSpPr>
          <p:cNvPr id="9" name="Slide Number Placeholder 8"/>
          <p:cNvSpPr>
            <a:spLocks noGrp="1"/>
          </p:cNvSpPr>
          <p:nvPr>
            <p:ph type="sldNum" sz="quarter" idx="12"/>
          </p:nvPr>
        </p:nvSpPr>
        <p:spPr/>
        <p:txBody>
          <a:bodyPr/>
          <a:lstStyle/>
          <a:p>
            <a:fld id="{843C29A5-C1FD-44EF-B16D-E9AEA9B66349}" type="slidenum">
              <a:rPr lang="en-US" smtClean="0"/>
              <a:t>13</a:t>
            </a:fld>
            <a:endParaRPr lang="en-US"/>
          </a:p>
        </p:txBody>
      </p:sp>
    </p:spTree>
    <p:extLst>
      <p:ext uri="{BB962C8B-B14F-4D97-AF65-F5344CB8AC3E}">
        <p14:creationId xmlns:p14="http://schemas.microsoft.com/office/powerpoint/2010/main" val="315861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rmAutofit/>
          </a:bodyPr>
          <a:lstStyle/>
          <a:p>
            <a:endParaRPr lang="en-US" dirty="0" smtClean="0"/>
          </a:p>
          <a:p>
            <a:r>
              <a:rPr lang="en-US" dirty="0" smtClean="0"/>
              <a:t>Properties of Radiation</a:t>
            </a:r>
          </a:p>
          <a:p>
            <a:r>
              <a:rPr lang="en-US" dirty="0" smtClean="0"/>
              <a:t>Units of Measurement</a:t>
            </a:r>
          </a:p>
          <a:p>
            <a:r>
              <a:rPr lang="en-US" dirty="0" smtClean="0"/>
              <a:t>Sources of Radiation</a:t>
            </a:r>
          </a:p>
          <a:p>
            <a:r>
              <a:rPr lang="en-US" dirty="0" smtClean="0"/>
              <a:t>Biological Effects of Radiation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381000"/>
            <a:ext cx="7924800" cy="1446550"/>
          </a:xfrm>
          <a:prstGeom prst="rect">
            <a:avLst/>
          </a:prstGeom>
        </p:spPr>
        <p:txBody>
          <a:bodyPr wrap="square">
            <a:spAutoFit/>
          </a:bodyPr>
          <a:lstStyle/>
          <a:p>
            <a:pPr algn="ctr"/>
            <a:r>
              <a:rPr lang="en-US" sz="4400" dirty="0">
                <a:solidFill>
                  <a:schemeClr val="bg1"/>
                </a:solidFill>
              </a:rPr>
              <a:t>Fundamental Properties of Radiation for X-ray Imaging</a:t>
            </a:r>
            <a:endParaRPr lang="en-US" sz="4400" dirty="0"/>
          </a:p>
        </p:txBody>
      </p:sp>
      <p:sp>
        <p:nvSpPr>
          <p:cNvPr id="9" name="Slide Number Placeholder 8"/>
          <p:cNvSpPr>
            <a:spLocks noGrp="1"/>
          </p:cNvSpPr>
          <p:nvPr>
            <p:ph type="sldNum" sz="quarter" idx="12"/>
          </p:nvPr>
        </p:nvSpPr>
        <p:spPr/>
        <p:txBody>
          <a:bodyPr/>
          <a:lstStyle/>
          <a:p>
            <a:fld id="{843C29A5-C1FD-44EF-B16D-E9AEA9B66349}" type="slidenum">
              <a:rPr lang="en-US" smtClean="0"/>
              <a:t>14</a:t>
            </a:fld>
            <a:endParaRPr lang="en-US"/>
          </a:p>
        </p:txBody>
      </p:sp>
    </p:spTree>
    <p:extLst>
      <p:ext uri="{BB962C8B-B14F-4D97-AF65-F5344CB8AC3E}">
        <p14:creationId xmlns:p14="http://schemas.microsoft.com/office/powerpoint/2010/main" val="259967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energy particles or electromagnetic (EM) energy</a:t>
            </a:r>
          </a:p>
          <a:p>
            <a:r>
              <a:rPr lang="en-US" dirty="0" smtClean="0"/>
              <a:t>Capable of removing orbital electrons from atoms</a:t>
            </a:r>
          </a:p>
          <a:p>
            <a:r>
              <a:rPr lang="en-US" dirty="0" smtClean="0"/>
              <a:t>Effect called </a:t>
            </a:r>
            <a:r>
              <a:rPr lang="en-US" u="sng" dirty="0" smtClean="0"/>
              <a:t>ionization</a:t>
            </a:r>
          </a:p>
          <a:p>
            <a:r>
              <a:rPr lang="en-US" dirty="0" smtClean="0"/>
              <a:t>Resulting atom and electron called </a:t>
            </a:r>
            <a:r>
              <a:rPr lang="en-US" u="sng" dirty="0" smtClean="0"/>
              <a:t>ion pair</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152400"/>
            <a:ext cx="8229600" cy="1143000"/>
          </a:xfrm>
        </p:spPr>
        <p:txBody>
          <a:bodyPr/>
          <a:lstStyle/>
          <a:p>
            <a:r>
              <a:rPr lang="en-US" dirty="0">
                <a:solidFill>
                  <a:schemeClr val="bg1"/>
                </a:solidFill>
              </a:rPr>
              <a:t>Ionizing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15</a:t>
            </a:fld>
            <a:endParaRPr lang="en-US"/>
          </a:p>
        </p:txBody>
      </p:sp>
    </p:spTree>
    <p:extLst>
      <p:ext uri="{BB962C8B-B14F-4D97-AF65-F5344CB8AC3E}">
        <p14:creationId xmlns:p14="http://schemas.microsoft.com/office/powerpoint/2010/main" val="393953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80368" y="337047"/>
            <a:ext cx="6315832" cy="1446550"/>
          </a:xfrm>
          <a:prstGeom prst="rect">
            <a:avLst/>
          </a:prstGeom>
        </p:spPr>
        <p:txBody>
          <a:bodyPr wrap="none">
            <a:spAutoFit/>
          </a:bodyPr>
          <a:lstStyle/>
          <a:p>
            <a:pPr algn="ctr"/>
            <a:r>
              <a:rPr lang="en-US" sz="4400" dirty="0">
                <a:solidFill>
                  <a:schemeClr val="bg1"/>
                </a:solidFill>
              </a:rPr>
              <a:t>Particulate vs. EM Ionizing </a:t>
            </a:r>
            <a:endParaRPr lang="en-US" sz="4400" dirty="0" smtClean="0">
              <a:solidFill>
                <a:schemeClr val="bg1"/>
              </a:solidFill>
            </a:endParaRPr>
          </a:p>
          <a:p>
            <a:pPr algn="ctr"/>
            <a:r>
              <a:rPr lang="en-US" sz="4400" dirty="0" smtClean="0">
                <a:solidFill>
                  <a:schemeClr val="bg1"/>
                </a:solidFill>
              </a:rPr>
              <a:t>Radiation</a:t>
            </a:r>
            <a:endParaRPr lang="en-US" sz="4400" dirty="0"/>
          </a:p>
        </p:txBody>
      </p:sp>
      <p:sp>
        <p:nvSpPr>
          <p:cNvPr id="7" name="TextBox 6"/>
          <p:cNvSpPr txBox="1"/>
          <p:nvPr/>
        </p:nvSpPr>
        <p:spPr>
          <a:xfrm>
            <a:off x="4800600" y="2314813"/>
            <a:ext cx="3200400" cy="3323987"/>
          </a:xfrm>
          <a:prstGeom prst="rect">
            <a:avLst/>
          </a:prstGeom>
          <a:noFill/>
        </p:spPr>
        <p:txBody>
          <a:bodyPr wrap="square" rtlCol="0">
            <a:spAutoFit/>
          </a:bodyPr>
          <a:lstStyle/>
          <a:p>
            <a:pPr algn="ctr"/>
            <a:r>
              <a:rPr lang="en-US" sz="2400" b="1" dirty="0"/>
              <a:t>EM</a:t>
            </a:r>
          </a:p>
          <a:p>
            <a:pPr marL="800100" lvl="1" indent="-342900">
              <a:buFont typeface="Arial" panose="020B0604020202020204" pitchFamily="34" charset="0"/>
              <a:buChar char="•"/>
            </a:pPr>
            <a:r>
              <a:rPr lang="en-US" sz="2400" dirty="0"/>
              <a:t>Includes gamma, and X-rays</a:t>
            </a:r>
          </a:p>
          <a:p>
            <a:pPr marL="800100" lvl="1" indent="-342900">
              <a:buFont typeface="Arial" panose="020B0604020202020204" pitchFamily="34" charset="0"/>
              <a:buChar char="•"/>
            </a:pPr>
            <a:r>
              <a:rPr lang="en-US" sz="2400" dirty="0"/>
              <a:t>Generally more difficult to shield</a:t>
            </a:r>
          </a:p>
          <a:p>
            <a:pPr marL="800100" lvl="1" indent="-342900">
              <a:buFont typeface="Arial" panose="020B0604020202020204" pitchFamily="34" charset="0"/>
              <a:buChar char="•"/>
            </a:pPr>
            <a:r>
              <a:rPr lang="en-US" sz="2400" dirty="0"/>
              <a:t>X-rays are major tool in diagnostic medicine</a:t>
            </a:r>
          </a:p>
          <a:p>
            <a:endParaRPr lang="en-US" dirty="0"/>
          </a:p>
        </p:txBody>
      </p:sp>
      <p:sp>
        <p:nvSpPr>
          <p:cNvPr id="8" name="TextBox 7"/>
          <p:cNvSpPr txBox="1"/>
          <p:nvPr/>
        </p:nvSpPr>
        <p:spPr>
          <a:xfrm>
            <a:off x="457200" y="2303145"/>
            <a:ext cx="3962400" cy="2954655"/>
          </a:xfrm>
          <a:prstGeom prst="rect">
            <a:avLst/>
          </a:prstGeom>
          <a:noFill/>
        </p:spPr>
        <p:txBody>
          <a:bodyPr wrap="square" rtlCol="0">
            <a:spAutoFit/>
          </a:bodyPr>
          <a:lstStyle/>
          <a:p>
            <a:pPr algn="ctr"/>
            <a:r>
              <a:rPr lang="en-US" sz="2400" b="1" dirty="0"/>
              <a:t>Particulate</a:t>
            </a:r>
          </a:p>
          <a:p>
            <a:pPr marL="800100" lvl="1" indent="-342900">
              <a:buFont typeface="Arial" panose="020B0604020202020204" pitchFamily="34" charset="0"/>
              <a:buChar char="•"/>
            </a:pPr>
            <a:r>
              <a:rPr lang="en-US" sz="2400" dirty="0"/>
              <a:t>Includes alpha, beta, neutrons</a:t>
            </a:r>
          </a:p>
          <a:p>
            <a:pPr marL="800100" lvl="1" indent="-342900">
              <a:buFont typeface="Arial" panose="020B0604020202020204" pitchFamily="34" charset="0"/>
              <a:buChar char="•"/>
            </a:pPr>
            <a:r>
              <a:rPr lang="en-US" sz="2400" dirty="0"/>
              <a:t>Usually easier to shield</a:t>
            </a:r>
          </a:p>
          <a:p>
            <a:pPr marL="800100" lvl="1" indent="-342900">
              <a:buFont typeface="Arial" panose="020B0604020202020204" pitchFamily="34" charset="0"/>
              <a:buChar char="•"/>
            </a:pPr>
            <a:r>
              <a:rPr lang="en-US" sz="2400" dirty="0" smtClean="0"/>
              <a:t>Not </a:t>
            </a:r>
            <a:r>
              <a:rPr lang="en-US" sz="2400" dirty="0"/>
              <a:t>used in diagnostic medicine (some applications in therapy) </a:t>
            </a:r>
          </a:p>
          <a:p>
            <a:endParaRPr lang="en-US" dirty="0"/>
          </a:p>
        </p:txBody>
      </p:sp>
      <p:pic>
        <p:nvPicPr>
          <p:cNvPr id="9"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843C29A5-C1FD-44EF-B16D-E9AEA9B66349}" type="slidenum">
              <a:rPr lang="en-US" smtClean="0"/>
              <a:t>16</a:t>
            </a:fld>
            <a:endParaRPr lang="en-US"/>
          </a:p>
        </p:txBody>
      </p:sp>
    </p:spTree>
    <p:extLst>
      <p:ext uri="{BB962C8B-B14F-4D97-AF65-F5344CB8AC3E}">
        <p14:creationId xmlns:p14="http://schemas.microsoft.com/office/powerpoint/2010/main" val="2239090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676400"/>
          </a:xfrm>
        </p:spPr>
        <p:txBody>
          <a:bodyPr>
            <a:normAutofit/>
          </a:bodyPr>
          <a:lstStyle/>
          <a:p>
            <a:r>
              <a:rPr lang="en-US" dirty="0" smtClean="0"/>
              <a:t>Most EM radiation is non-ionizing</a:t>
            </a:r>
          </a:p>
          <a:p>
            <a:r>
              <a:rPr lang="en-US" dirty="0" smtClean="0"/>
              <a:t>Common names for various energies of EM radiation: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Types of EM Radiation</a:t>
            </a:r>
            <a:endParaRPr lang="en-US" dirty="0"/>
          </a:p>
        </p:txBody>
      </p:sp>
      <p:sp>
        <p:nvSpPr>
          <p:cNvPr id="9" name="Rectangle 8"/>
          <p:cNvSpPr/>
          <p:nvPr/>
        </p:nvSpPr>
        <p:spPr>
          <a:xfrm>
            <a:off x="685800" y="3124200"/>
            <a:ext cx="8001000" cy="2308324"/>
          </a:xfrm>
          <a:prstGeom prst="rect">
            <a:avLst/>
          </a:prstGeom>
        </p:spPr>
        <p:txBody>
          <a:bodyPr wrap="square">
            <a:spAutoFit/>
          </a:bodyPr>
          <a:lstStyle/>
          <a:p>
            <a:pPr marL="800100" lvl="1" indent="-342900">
              <a:buFont typeface="Calibri" panose="020F0502020204030204" pitchFamily="34" charset="0"/>
              <a:buChar char="⁻"/>
            </a:pPr>
            <a:r>
              <a:rPr lang="en-US" sz="2400" dirty="0"/>
              <a:t>Radio waves (very low energy, non-ionizing)</a:t>
            </a:r>
          </a:p>
          <a:p>
            <a:pPr marL="800100" lvl="1" indent="-342900">
              <a:buFont typeface="Calibri" panose="020F0502020204030204" pitchFamily="34" charset="0"/>
              <a:buChar char="⁻"/>
            </a:pPr>
            <a:r>
              <a:rPr lang="en-US" sz="2400" dirty="0"/>
              <a:t>Microwaves (non-ionizing despite common perception)</a:t>
            </a:r>
          </a:p>
          <a:p>
            <a:pPr marL="800100" lvl="1" indent="-342900">
              <a:buFont typeface="Calibri" panose="020F0502020204030204" pitchFamily="34" charset="0"/>
              <a:buChar char="⁻"/>
            </a:pPr>
            <a:r>
              <a:rPr lang="en-US" sz="2400" dirty="0"/>
              <a:t>Infra-red, visible, and Ultraviolet (non-ionizing, though intense forms may damage skin or eyes)</a:t>
            </a:r>
          </a:p>
          <a:p>
            <a:pPr marL="800100" lvl="1" indent="-342900">
              <a:buFont typeface="Calibri" panose="020F0502020204030204" pitchFamily="34" charset="0"/>
              <a:buChar char="⁻"/>
            </a:pPr>
            <a:r>
              <a:rPr lang="en-US" sz="2400" dirty="0"/>
              <a:t>X-rays (ionizing)</a:t>
            </a:r>
          </a:p>
          <a:p>
            <a:pPr marL="800100" lvl="1" indent="-342900">
              <a:buFont typeface="Calibri" panose="020F0502020204030204" pitchFamily="34" charset="0"/>
              <a:buChar char="⁻"/>
            </a:pPr>
            <a:r>
              <a:rPr lang="en-US" sz="2400" dirty="0"/>
              <a:t>Gamma rays and cosmic rays (ionizing)</a:t>
            </a:r>
          </a:p>
        </p:txBody>
      </p:sp>
      <p:sp>
        <p:nvSpPr>
          <p:cNvPr id="10" name="Slide Number Placeholder 9"/>
          <p:cNvSpPr>
            <a:spLocks noGrp="1"/>
          </p:cNvSpPr>
          <p:nvPr>
            <p:ph type="sldNum" sz="quarter" idx="12"/>
          </p:nvPr>
        </p:nvSpPr>
        <p:spPr/>
        <p:txBody>
          <a:bodyPr/>
          <a:lstStyle/>
          <a:p>
            <a:fld id="{843C29A5-C1FD-44EF-B16D-E9AEA9B66349}" type="slidenum">
              <a:rPr lang="en-US" smtClean="0"/>
              <a:t>17</a:t>
            </a:fld>
            <a:endParaRPr lang="en-US"/>
          </a:p>
        </p:txBody>
      </p:sp>
    </p:spTree>
    <p:extLst>
      <p:ext uri="{BB962C8B-B14F-4D97-AF65-F5344CB8AC3E}">
        <p14:creationId xmlns:p14="http://schemas.microsoft.com/office/powerpoint/2010/main" val="175205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8146344" cy="3505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EM Radiation Types</a:t>
            </a:r>
          </a:p>
        </p:txBody>
      </p:sp>
      <p:sp>
        <p:nvSpPr>
          <p:cNvPr id="9" name="Slide Number Placeholder 8"/>
          <p:cNvSpPr>
            <a:spLocks noGrp="1"/>
          </p:cNvSpPr>
          <p:nvPr>
            <p:ph type="sldNum" sz="quarter" idx="12"/>
          </p:nvPr>
        </p:nvSpPr>
        <p:spPr/>
        <p:txBody>
          <a:bodyPr/>
          <a:lstStyle/>
          <a:p>
            <a:fld id="{843C29A5-C1FD-44EF-B16D-E9AEA9B66349}" type="slidenum">
              <a:rPr lang="en-US" smtClean="0"/>
              <a:t>18</a:t>
            </a:fld>
            <a:endParaRPr lang="en-US"/>
          </a:p>
        </p:txBody>
      </p:sp>
    </p:spTree>
    <p:extLst>
      <p:ext uri="{BB962C8B-B14F-4D97-AF65-F5344CB8AC3E}">
        <p14:creationId xmlns:p14="http://schemas.microsoft.com/office/powerpoint/2010/main" val="237328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58" y="2298143"/>
            <a:ext cx="8229600" cy="3131107"/>
          </a:xfrm>
        </p:spPr>
        <p:txBody>
          <a:bodyPr>
            <a:normAutofit/>
          </a:bodyPr>
          <a:lstStyle/>
          <a:p>
            <a:r>
              <a:rPr lang="en-US" sz="2800" dirty="0" smtClean="0"/>
              <a:t>X-rays (with some minor exceptions) are produced by machines.</a:t>
            </a:r>
          </a:p>
          <a:p>
            <a:r>
              <a:rPr lang="en-US" sz="2800" dirty="0" smtClean="0"/>
              <a:t>Particulate radiations and gamma rays primarily come from radioactive materials.</a:t>
            </a:r>
          </a:p>
          <a:p>
            <a:r>
              <a:rPr lang="en-US" sz="2800" dirty="0" smtClean="0"/>
              <a:t>X-rays cannot make a person radioactive and cannot result in contamination (loose radioactive 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57200"/>
            <a:ext cx="8229600" cy="1143000"/>
          </a:xfrm>
        </p:spPr>
        <p:txBody>
          <a:bodyPr>
            <a:normAutofit fontScale="90000"/>
          </a:bodyPr>
          <a:lstStyle/>
          <a:p>
            <a:r>
              <a:rPr lang="en-US" dirty="0">
                <a:solidFill>
                  <a:schemeClr val="bg1"/>
                </a:solidFill>
              </a:rPr>
              <a:t>X-rays vs. Other Forms of Ionizing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19</a:t>
            </a:fld>
            <a:endParaRPr lang="en-US"/>
          </a:p>
        </p:txBody>
      </p:sp>
    </p:spTree>
    <p:extLst>
      <p:ext uri="{BB962C8B-B14F-4D97-AF65-F5344CB8AC3E}">
        <p14:creationId xmlns:p14="http://schemas.microsoft.com/office/powerpoint/2010/main" val="416592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 1: Introduction and Overview of the Training Program</a:t>
            </a:r>
          </a:p>
          <a:p>
            <a:r>
              <a:rPr lang="en-US" dirty="0" smtClean="0"/>
              <a:t>Part 2: Fundamentals of Radiation Science</a:t>
            </a:r>
          </a:p>
          <a:p>
            <a:r>
              <a:rPr lang="en-US" dirty="0" smtClean="0"/>
              <a:t>Part 3: Review of X-ray Imaging</a:t>
            </a:r>
          </a:p>
          <a:p>
            <a:r>
              <a:rPr lang="en-US" dirty="0" smtClean="0"/>
              <a:t>Part 4: Safety Plan, Documentation and QA</a:t>
            </a:r>
          </a:p>
          <a:p>
            <a:r>
              <a:rPr lang="en-US" dirty="0" smtClean="0"/>
              <a:t>Part 5: Regulations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152400"/>
            <a:ext cx="8229600" cy="1143000"/>
          </a:xfrm>
        </p:spPr>
        <p:txBody>
          <a:bodyPr/>
          <a:lstStyle/>
          <a:p>
            <a:r>
              <a:rPr lang="en-US" dirty="0">
                <a:solidFill>
                  <a:schemeClr val="bg1"/>
                </a:solidFill>
              </a:rPr>
              <a:t>Outline of Course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a:t>
            </a:fld>
            <a:endParaRPr lang="en-US"/>
          </a:p>
        </p:txBody>
      </p:sp>
    </p:spTree>
    <p:extLst>
      <p:ext uri="{BB962C8B-B14F-4D97-AF65-F5344CB8AC3E}">
        <p14:creationId xmlns:p14="http://schemas.microsoft.com/office/powerpoint/2010/main" val="190119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33400" y="2332037"/>
            <a:ext cx="4038600" cy="3382963"/>
          </a:xfrm>
        </p:spPr>
        <p:txBody>
          <a:bodyPr/>
          <a:lstStyle/>
          <a:p>
            <a:r>
              <a:rPr lang="en-US" dirty="0" smtClean="0"/>
              <a:t>X-ray machines have an on-off switch</a:t>
            </a:r>
          </a:p>
          <a:p>
            <a:r>
              <a:rPr lang="en-US" dirty="0" smtClean="0"/>
              <a:t>They can be immediately turned off, removing the source of radiation</a:t>
            </a: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34000" y="2268537"/>
            <a:ext cx="2971800" cy="3827463"/>
          </a:xfrm>
        </p:spPr>
      </p:pic>
      <p:pic>
        <p:nvPicPr>
          <p:cNvPr id="9" name="Picture 8"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txBox="1">
            <a:spLocks/>
          </p:cNvSpPr>
          <p:nvPr/>
        </p:nvSpPr>
        <p:spPr>
          <a:xfrm>
            <a:off x="457200" y="457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bg1"/>
                </a:solidFill>
              </a:rPr>
              <a:t>X-rays vs. Other Forms of Ionizing Radiation</a:t>
            </a:r>
            <a:endParaRPr lang="en-US" dirty="0"/>
          </a:p>
        </p:txBody>
      </p:sp>
      <p:sp>
        <p:nvSpPr>
          <p:cNvPr id="4" name="Slide Number Placeholder 3"/>
          <p:cNvSpPr>
            <a:spLocks noGrp="1"/>
          </p:cNvSpPr>
          <p:nvPr>
            <p:ph type="sldNum" sz="quarter" idx="12"/>
          </p:nvPr>
        </p:nvSpPr>
        <p:spPr/>
        <p:txBody>
          <a:bodyPr/>
          <a:lstStyle/>
          <a:p>
            <a:fld id="{843C29A5-C1FD-44EF-B16D-E9AEA9B66349}" type="slidenum">
              <a:rPr lang="en-US" smtClean="0"/>
              <a:t>20</a:t>
            </a:fld>
            <a:endParaRPr lang="en-US"/>
          </a:p>
        </p:txBody>
      </p:sp>
    </p:spTree>
    <p:extLst>
      <p:ext uri="{BB962C8B-B14F-4D97-AF65-F5344CB8AC3E}">
        <p14:creationId xmlns:p14="http://schemas.microsoft.com/office/powerpoint/2010/main" val="2018776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992563"/>
          </a:xfrm>
        </p:spPr>
        <p:txBody>
          <a:bodyPr/>
          <a:lstStyle/>
          <a:p>
            <a:r>
              <a:rPr lang="en-US" dirty="0" smtClean="0"/>
              <a:t>Three Basic Quantities </a:t>
            </a:r>
          </a:p>
          <a:p>
            <a:pPr lvl="1"/>
            <a:r>
              <a:rPr lang="en-US" sz="2400" dirty="0" smtClean="0"/>
              <a:t>Exposure – measure of charge in air produced by X-ray or gamma radiation</a:t>
            </a:r>
          </a:p>
          <a:p>
            <a:pPr lvl="1"/>
            <a:r>
              <a:rPr lang="en-US" sz="2400" dirty="0" smtClean="0"/>
              <a:t>Absorbed Dose – measure of energy deposited by any type of ionizing radiation in any material</a:t>
            </a:r>
          </a:p>
          <a:p>
            <a:pPr lvl="1"/>
            <a:r>
              <a:rPr lang="en-US" sz="2400" dirty="0" smtClean="0"/>
              <a:t>Equivalent Dose – measure of biological damage to the human caused by various types of ionizing radiation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90538" y="454925"/>
            <a:ext cx="8229600" cy="1143000"/>
          </a:xfrm>
        </p:spPr>
        <p:txBody>
          <a:bodyPr>
            <a:normAutofit fontScale="90000"/>
          </a:bodyPr>
          <a:lstStyle/>
          <a:p>
            <a:r>
              <a:rPr lang="en-US" dirty="0">
                <a:solidFill>
                  <a:schemeClr val="bg1"/>
                </a:solidFill>
              </a:rPr>
              <a:t>Quantities </a:t>
            </a:r>
            <a:r>
              <a:rPr lang="en-US" dirty="0" smtClean="0">
                <a:solidFill>
                  <a:schemeClr val="bg1"/>
                </a:solidFill>
              </a:rPr>
              <a:t>&amp; </a:t>
            </a:r>
            <a:r>
              <a:rPr lang="en-US" dirty="0">
                <a:solidFill>
                  <a:schemeClr val="bg1"/>
                </a:solidFill>
              </a:rPr>
              <a:t>Their Units of Measurement</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21</a:t>
            </a:fld>
            <a:endParaRPr lang="en-US"/>
          </a:p>
        </p:txBody>
      </p:sp>
    </p:spTree>
    <p:extLst>
      <p:ext uri="{BB962C8B-B14F-4D97-AF65-F5344CB8AC3E}">
        <p14:creationId xmlns:p14="http://schemas.microsoft.com/office/powerpoint/2010/main" val="807170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Exposure</a:t>
            </a:r>
          </a:p>
          <a:p>
            <a:pPr lvl="1"/>
            <a:r>
              <a:rPr lang="en-US" dirty="0" smtClean="0"/>
              <a:t>Easy to measure using inexpensive instruments</a:t>
            </a:r>
          </a:p>
          <a:p>
            <a:pPr lvl="1"/>
            <a:r>
              <a:rPr lang="en-US" dirty="0" smtClean="0"/>
              <a:t>Can be related to other two quantities</a:t>
            </a:r>
          </a:p>
          <a:p>
            <a:r>
              <a:rPr lang="en-US" dirty="0" smtClean="0"/>
              <a:t>Absorbed Dose</a:t>
            </a:r>
          </a:p>
          <a:p>
            <a:pPr lvl="1"/>
            <a:r>
              <a:rPr lang="en-US" dirty="0" smtClean="0"/>
              <a:t>Widely applicable to measuring effects of radiation </a:t>
            </a:r>
          </a:p>
          <a:p>
            <a:pPr lvl="1"/>
            <a:r>
              <a:rPr lang="en-US" dirty="0" smtClean="0"/>
              <a:t>Often difficult to measure</a:t>
            </a:r>
          </a:p>
          <a:p>
            <a:r>
              <a:rPr lang="en-US" dirty="0" smtClean="0"/>
              <a:t>Equivalent Dose (or Dose equivalent)</a:t>
            </a:r>
          </a:p>
          <a:p>
            <a:pPr lvl="1"/>
            <a:r>
              <a:rPr lang="en-US" dirty="0" smtClean="0"/>
              <a:t>Allows for biological differences in humans for different types of radiations</a:t>
            </a:r>
          </a:p>
          <a:p>
            <a:pPr lvl="1"/>
            <a:r>
              <a:rPr lang="en-US" dirty="0" smtClean="0"/>
              <a:t>Used for regulatory limits</a:t>
            </a:r>
          </a:p>
          <a:p>
            <a:pPr lvl="1"/>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Why Three Quantities?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22</a:t>
            </a:fld>
            <a:endParaRPr lang="en-US"/>
          </a:p>
        </p:txBody>
      </p:sp>
    </p:spTree>
    <p:extLst>
      <p:ext uri="{BB962C8B-B14F-4D97-AF65-F5344CB8AC3E}">
        <p14:creationId xmlns:p14="http://schemas.microsoft.com/office/powerpoint/2010/main" val="356863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Roentgen</a:t>
            </a:r>
          </a:p>
          <a:p>
            <a:pPr lvl="1"/>
            <a:r>
              <a:rPr lang="en-US" dirty="0" smtClean="0"/>
              <a:t>Oldest unit, defined as 0.000258 coulombs/kg in air</a:t>
            </a:r>
          </a:p>
          <a:p>
            <a:pPr lvl="1"/>
            <a:r>
              <a:rPr lang="en-US" dirty="0" smtClean="0"/>
              <a:t>Still widely used in USA but not defined in the current international scientific unit system (SI)</a:t>
            </a:r>
          </a:p>
          <a:p>
            <a:pPr lvl="1"/>
            <a:r>
              <a:rPr lang="en-US" dirty="0" smtClean="0"/>
              <a:t>Symbol: R</a:t>
            </a:r>
          </a:p>
          <a:p>
            <a:r>
              <a:rPr lang="en-US" dirty="0" smtClean="0"/>
              <a:t>Air </a:t>
            </a:r>
            <a:r>
              <a:rPr lang="en-US" dirty="0" err="1" smtClean="0"/>
              <a:t>kerma</a:t>
            </a:r>
            <a:r>
              <a:rPr lang="en-US" dirty="0" smtClean="0"/>
              <a:t> (closest SI equivalent)</a:t>
            </a:r>
          </a:p>
          <a:p>
            <a:pPr lvl="1"/>
            <a:r>
              <a:rPr lang="en-US" dirty="0" smtClean="0"/>
              <a:t>Defined as 1 joule/kg in air</a:t>
            </a:r>
          </a:p>
          <a:p>
            <a:pPr lvl="1"/>
            <a:r>
              <a:rPr lang="en-US" dirty="0" smtClean="0"/>
              <a:t>Symbol: </a:t>
            </a:r>
            <a:r>
              <a:rPr lang="en-US" dirty="0" err="1" smtClean="0"/>
              <a:t>Gy</a:t>
            </a:r>
            <a:r>
              <a:rPr lang="en-US" baseline="-25000" dirty="0" err="1" smtClean="0"/>
              <a:t>a</a:t>
            </a:r>
            <a:r>
              <a:rPr lang="en-US" dirty="0" smtClean="0"/>
              <a:t> (grays in air – see absorbed dose)</a:t>
            </a:r>
          </a:p>
          <a:p>
            <a:r>
              <a:rPr lang="en-US" dirty="0" smtClean="0"/>
              <a:t>To a close approximation 1R = 0.01 </a:t>
            </a:r>
            <a:r>
              <a:rPr lang="en-US" dirty="0" err="1" smtClean="0"/>
              <a:t>Gy</a:t>
            </a:r>
            <a:r>
              <a:rPr lang="en-US" baseline="-25000" dirty="0" err="1" smtClean="0"/>
              <a:t>a</a:t>
            </a:r>
            <a:r>
              <a:rPr lang="en-US" dirty="0" smtClean="0"/>
              <a:t> </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Exposure Units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23</a:t>
            </a:fld>
            <a:endParaRPr lang="en-US"/>
          </a:p>
        </p:txBody>
      </p:sp>
    </p:spTree>
    <p:extLst>
      <p:ext uri="{BB962C8B-B14F-4D97-AF65-F5344CB8AC3E}">
        <p14:creationId xmlns:p14="http://schemas.microsoft.com/office/powerpoint/2010/main" val="1821552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en-US" dirty="0" smtClean="0"/>
              <a:t>rad</a:t>
            </a:r>
          </a:p>
          <a:p>
            <a:pPr lvl="1"/>
            <a:r>
              <a:rPr lang="en-US" dirty="0" smtClean="0"/>
              <a:t>Traditional unit defined as 100 ergs/g of energy deposited by any type of ionizing radiation in any mass (g) of material</a:t>
            </a:r>
          </a:p>
          <a:p>
            <a:r>
              <a:rPr lang="en-US" dirty="0" smtClean="0"/>
              <a:t>Gray (</a:t>
            </a:r>
            <a:r>
              <a:rPr lang="en-US" dirty="0" err="1" smtClean="0"/>
              <a:t>Gy</a:t>
            </a:r>
            <a:r>
              <a:rPr lang="en-US" dirty="0" smtClean="0"/>
              <a:t>)</a:t>
            </a:r>
          </a:p>
          <a:p>
            <a:pPr lvl="1"/>
            <a:r>
              <a:rPr lang="en-US" dirty="0" smtClean="0"/>
              <a:t>SI unit defined as 1 joule/kg of energy deposited by any type of ionizing radiation in any mass (kg) of material</a:t>
            </a:r>
          </a:p>
          <a:p>
            <a:r>
              <a:rPr lang="en-US" dirty="0"/>
              <a:t> </a:t>
            </a:r>
            <a:r>
              <a:rPr lang="en-US" dirty="0" smtClean="0"/>
              <a:t>1 rad = 0.01 </a:t>
            </a:r>
            <a:r>
              <a:rPr lang="en-US" dirty="0" err="1" smtClean="0"/>
              <a:t>Gy</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Absorbed Dose Units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24</a:t>
            </a:fld>
            <a:endParaRPr lang="en-US"/>
          </a:p>
        </p:txBody>
      </p:sp>
    </p:spTree>
    <p:extLst>
      <p:ext uri="{BB962C8B-B14F-4D97-AF65-F5344CB8AC3E}">
        <p14:creationId xmlns:p14="http://schemas.microsoft.com/office/powerpoint/2010/main" val="230258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 – traditional unit defined as absorbed dose in rad multiplied by modifying factors to account for responses in the human</a:t>
            </a:r>
          </a:p>
          <a:p>
            <a:r>
              <a:rPr lang="en-US" dirty="0" smtClean="0"/>
              <a:t>Sievert (</a:t>
            </a:r>
            <a:r>
              <a:rPr lang="en-US" dirty="0" err="1" smtClean="0"/>
              <a:t>Sv</a:t>
            </a:r>
            <a:r>
              <a:rPr lang="en-US" dirty="0" smtClean="0"/>
              <a:t>) – SI unit defined as absorbed dose in gray multiplied by modifying factors to account for responses in the human</a:t>
            </a:r>
          </a:p>
          <a:p>
            <a:r>
              <a:rPr lang="en-US" dirty="0" smtClean="0"/>
              <a:t>1 rem = 0.01 </a:t>
            </a:r>
            <a:r>
              <a:rPr lang="en-US" dirty="0" err="1" smtClean="0"/>
              <a:t>Sv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normAutofit fontScale="90000"/>
          </a:bodyPr>
          <a:lstStyle/>
          <a:p>
            <a:r>
              <a:rPr lang="en-US" dirty="0" smtClean="0">
                <a:solidFill>
                  <a:schemeClr val="bg1"/>
                </a:solidFill>
              </a:rPr>
              <a:t>Effective Dose Equivalent </a:t>
            </a:r>
            <a:r>
              <a:rPr lang="en-US" dirty="0">
                <a:solidFill>
                  <a:schemeClr val="bg1"/>
                </a:solidFill>
              </a:rPr>
              <a:t>Dose Units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25</a:t>
            </a:fld>
            <a:endParaRPr lang="en-US"/>
          </a:p>
        </p:txBody>
      </p:sp>
    </p:spTree>
    <p:extLst>
      <p:ext uri="{BB962C8B-B14F-4D97-AF65-F5344CB8AC3E}">
        <p14:creationId xmlns:p14="http://schemas.microsoft.com/office/powerpoint/2010/main" val="2428590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X-ray radiation, to a close approximation we can assume that:</a:t>
            </a:r>
          </a:p>
          <a:p>
            <a:pPr lvl="1"/>
            <a:r>
              <a:rPr lang="en-US" dirty="0"/>
              <a:t> </a:t>
            </a:r>
            <a:r>
              <a:rPr lang="en-US" dirty="0" smtClean="0"/>
              <a:t>     </a:t>
            </a:r>
            <a:r>
              <a:rPr lang="en-US" sz="3600" dirty="0" smtClean="0"/>
              <a:t>1 R = 1 rad = 1 rem</a:t>
            </a:r>
            <a:r>
              <a:rPr lang="en-US" sz="3200" dirty="0" smtClean="0"/>
              <a:t>      </a:t>
            </a:r>
          </a:p>
          <a:p>
            <a:pPr marL="457200" lvl="1" indent="0">
              <a:buNone/>
            </a:pPr>
            <a:r>
              <a:rPr lang="en-US" sz="3200" dirty="0"/>
              <a:t>	</a:t>
            </a:r>
            <a:r>
              <a:rPr lang="en-US" sz="3200" dirty="0" smtClean="0"/>
              <a:t>		and</a:t>
            </a:r>
            <a:endParaRPr lang="en-US" sz="3200" dirty="0"/>
          </a:p>
          <a:p>
            <a:pPr lvl="1"/>
            <a:r>
              <a:rPr lang="en-US" sz="3200" dirty="0" smtClean="0"/>
              <a:t>     </a:t>
            </a:r>
            <a:r>
              <a:rPr lang="en-US" sz="3600" dirty="0" smtClean="0"/>
              <a:t>1 </a:t>
            </a:r>
            <a:r>
              <a:rPr lang="en-US" sz="3600" dirty="0" err="1" smtClean="0"/>
              <a:t>Gy</a:t>
            </a:r>
            <a:r>
              <a:rPr lang="en-US" sz="3600" baseline="-25000" dirty="0" err="1" smtClean="0"/>
              <a:t>a</a:t>
            </a:r>
            <a:r>
              <a:rPr lang="en-US" sz="3600" baseline="-25000" dirty="0" smtClean="0"/>
              <a:t> </a:t>
            </a:r>
            <a:r>
              <a:rPr lang="en-US" sz="3600" dirty="0" smtClean="0"/>
              <a:t>= 1 </a:t>
            </a:r>
            <a:r>
              <a:rPr lang="en-US" sz="3600" dirty="0" err="1" smtClean="0"/>
              <a:t>Gy</a:t>
            </a:r>
            <a:r>
              <a:rPr lang="en-US" sz="3600" dirty="0" smtClean="0"/>
              <a:t> = 1 </a:t>
            </a:r>
            <a:r>
              <a:rPr lang="en-US" sz="3600" dirty="0" err="1" smtClean="0"/>
              <a:t>Sv</a:t>
            </a:r>
            <a:endParaRPr lang="en-US" sz="3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Relationship of Units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26</a:t>
            </a:fld>
            <a:endParaRPr lang="en-US"/>
          </a:p>
        </p:txBody>
      </p:sp>
    </p:spTree>
    <p:extLst>
      <p:ext uri="{BB962C8B-B14F-4D97-AF65-F5344CB8AC3E}">
        <p14:creationId xmlns:p14="http://schemas.microsoft.com/office/powerpoint/2010/main" val="229182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575115"/>
              </p:ext>
            </p:extLst>
          </p:nvPr>
        </p:nvGraphicFramePr>
        <p:xfrm>
          <a:off x="457200" y="1600200"/>
          <a:ext cx="8229600" cy="4495799"/>
        </p:xfrm>
        <a:graphic>
          <a:graphicData uri="http://schemas.openxmlformats.org/drawingml/2006/table">
            <a:tbl>
              <a:tblPr firstRow="1" bandRow="1">
                <a:tableStyleId>{5C22544A-7EE6-4342-B048-85BDC9FD1C3A}</a:tableStyleId>
              </a:tblPr>
              <a:tblGrid>
                <a:gridCol w="2743200"/>
                <a:gridCol w="2743200"/>
                <a:gridCol w="2743200"/>
              </a:tblGrid>
              <a:tr h="1004381">
                <a:tc>
                  <a:txBody>
                    <a:bodyPr/>
                    <a:lstStyle/>
                    <a:p>
                      <a:pPr algn="ctr"/>
                      <a:r>
                        <a:rPr lang="en-US" dirty="0" smtClean="0"/>
                        <a:t>Numeric Value</a:t>
                      </a:r>
                      <a:endParaRPr lang="en-US" dirty="0"/>
                    </a:p>
                  </a:txBody>
                  <a:tcPr/>
                </a:tc>
                <a:tc>
                  <a:txBody>
                    <a:bodyPr/>
                    <a:lstStyle/>
                    <a:p>
                      <a:pPr algn="ctr"/>
                      <a:r>
                        <a:rPr lang="en-US" dirty="0" smtClean="0"/>
                        <a:t>Prefix</a:t>
                      </a:r>
                      <a:endParaRPr lang="en-US" dirty="0"/>
                    </a:p>
                  </a:txBody>
                  <a:tcPr/>
                </a:tc>
                <a:tc>
                  <a:txBody>
                    <a:bodyPr/>
                    <a:lstStyle/>
                    <a:p>
                      <a:pPr algn="ctr"/>
                      <a:r>
                        <a:rPr lang="en-US" dirty="0" smtClean="0"/>
                        <a:t>Symbol</a:t>
                      </a:r>
                    </a:p>
                    <a:p>
                      <a:pPr algn="ctr"/>
                      <a:endParaRPr lang="en-US" dirty="0"/>
                    </a:p>
                  </a:txBody>
                  <a:tcPr/>
                </a:tc>
              </a:tr>
              <a:tr h="581903">
                <a:tc>
                  <a:txBody>
                    <a:bodyPr/>
                    <a:lstStyle/>
                    <a:p>
                      <a:pPr algn="ctr"/>
                      <a:r>
                        <a:rPr lang="en-US" dirty="0" smtClean="0"/>
                        <a:t>10</a:t>
                      </a:r>
                      <a:r>
                        <a:rPr lang="en-US" baseline="30000" dirty="0" smtClean="0"/>
                        <a:t>6</a:t>
                      </a:r>
                      <a:endParaRPr lang="en-US" dirty="0"/>
                    </a:p>
                  </a:txBody>
                  <a:tcPr/>
                </a:tc>
                <a:tc>
                  <a:txBody>
                    <a:bodyPr/>
                    <a:lstStyle/>
                    <a:p>
                      <a:pPr algn="ctr"/>
                      <a:r>
                        <a:rPr lang="en-US" dirty="0" smtClean="0"/>
                        <a:t>mega-</a:t>
                      </a:r>
                      <a:endParaRPr lang="en-US" dirty="0"/>
                    </a:p>
                  </a:txBody>
                  <a:tcPr/>
                </a:tc>
                <a:tc>
                  <a:txBody>
                    <a:bodyPr/>
                    <a:lstStyle/>
                    <a:p>
                      <a:pPr algn="ctr"/>
                      <a:r>
                        <a:rPr lang="en-US" dirty="0" smtClean="0"/>
                        <a:t>M</a:t>
                      </a:r>
                      <a:endParaRPr lang="en-US" dirty="0"/>
                    </a:p>
                  </a:txBody>
                  <a:tcPr/>
                </a:tc>
              </a:tr>
              <a:tr h="581903">
                <a:tc>
                  <a:txBody>
                    <a:bodyPr/>
                    <a:lstStyle/>
                    <a:p>
                      <a:pPr algn="ctr"/>
                      <a:r>
                        <a:rPr lang="en-US" dirty="0" smtClean="0"/>
                        <a:t>10</a:t>
                      </a:r>
                      <a:r>
                        <a:rPr lang="en-US" baseline="30000" dirty="0" smtClean="0"/>
                        <a:t>3</a:t>
                      </a:r>
                      <a:endParaRPr lang="en-US" dirty="0"/>
                    </a:p>
                  </a:txBody>
                  <a:tcPr/>
                </a:tc>
                <a:tc>
                  <a:txBody>
                    <a:bodyPr/>
                    <a:lstStyle/>
                    <a:p>
                      <a:pPr algn="ctr"/>
                      <a:r>
                        <a:rPr lang="en-US" dirty="0" smtClean="0"/>
                        <a:t>kilo-</a:t>
                      </a:r>
                      <a:endParaRPr lang="en-US" dirty="0"/>
                    </a:p>
                  </a:txBody>
                  <a:tcPr/>
                </a:tc>
                <a:tc>
                  <a:txBody>
                    <a:bodyPr/>
                    <a:lstStyle/>
                    <a:p>
                      <a:pPr algn="ctr"/>
                      <a:r>
                        <a:rPr lang="en-US" dirty="0" smtClean="0"/>
                        <a:t>k</a:t>
                      </a:r>
                      <a:endParaRPr lang="en-US" dirty="0"/>
                    </a:p>
                  </a:txBody>
                  <a:tcPr/>
                </a:tc>
              </a:tr>
              <a:tr h="581903">
                <a:tc>
                  <a:txBody>
                    <a:bodyPr/>
                    <a:lstStyle/>
                    <a:p>
                      <a:pPr algn="ctr"/>
                      <a:r>
                        <a:rPr lang="en-US" dirty="0" smtClean="0"/>
                        <a:t>10</a:t>
                      </a:r>
                      <a:r>
                        <a:rPr lang="en-US" baseline="30000" dirty="0" smtClean="0"/>
                        <a:t>-2</a:t>
                      </a:r>
                      <a:endParaRPr lang="en-US" dirty="0"/>
                    </a:p>
                  </a:txBody>
                  <a:tcPr/>
                </a:tc>
                <a:tc>
                  <a:txBody>
                    <a:bodyPr/>
                    <a:lstStyle/>
                    <a:p>
                      <a:pPr algn="ctr"/>
                      <a:r>
                        <a:rPr lang="en-US" dirty="0" err="1" smtClean="0"/>
                        <a:t>centi</a:t>
                      </a:r>
                      <a:r>
                        <a:rPr lang="en-US" dirty="0" smtClean="0"/>
                        <a:t>-</a:t>
                      </a:r>
                      <a:endParaRPr lang="en-US" dirty="0"/>
                    </a:p>
                  </a:txBody>
                  <a:tcPr/>
                </a:tc>
                <a:tc>
                  <a:txBody>
                    <a:bodyPr/>
                    <a:lstStyle/>
                    <a:p>
                      <a:pPr algn="ctr"/>
                      <a:r>
                        <a:rPr lang="en-US" dirty="0" smtClean="0"/>
                        <a:t>c</a:t>
                      </a:r>
                      <a:endParaRPr lang="en-US" dirty="0"/>
                    </a:p>
                  </a:txBody>
                  <a:tcPr/>
                </a:tc>
              </a:tr>
              <a:tr h="581903">
                <a:tc>
                  <a:txBody>
                    <a:bodyPr/>
                    <a:lstStyle/>
                    <a:p>
                      <a:pPr algn="ctr"/>
                      <a:r>
                        <a:rPr lang="en-US" dirty="0" smtClean="0"/>
                        <a:t>10</a:t>
                      </a:r>
                      <a:r>
                        <a:rPr lang="en-US" baseline="30000" dirty="0" smtClean="0"/>
                        <a:t>-3</a:t>
                      </a:r>
                      <a:endParaRPr lang="en-US" dirty="0"/>
                    </a:p>
                  </a:txBody>
                  <a:tcPr/>
                </a:tc>
                <a:tc>
                  <a:txBody>
                    <a:bodyPr/>
                    <a:lstStyle/>
                    <a:p>
                      <a:pPr algn="ctr"/>
                      <a:r>
                        <a:rPr lang="en-US" dirty="0" err="1" smtClean="0"/>
                        <a:t>milli</a:t>
                      </a:r>
                      <a:r>
                        <a:rPr lang="en-US" dirty="0" smtClean="0"/>
                        <a:t>-</a:t>
                      </a:r>
                      <a:endParaRPr lang="en-US" dirty="0"/>
                    </a:p>
                  </a:txBody>
                  <a:tcPr/>
                </a:tc>
                <a:tc>
                  <a:txBody>
                    <a:bodyPr/>
                    <a:lstStyle/>
                    <a:p>
                      <a:pPr algn="ctr"/>
                      <a:r>
                        <a:rPr lang="en-US" dirty="0" smtClean="0"/>
                        <a:t>m</a:t>
                      </a:r>
                      <a:endParaRPr lang="en-US" dirty="0"/>
                    </a:p>
                  </a:txBody>
                  <a:tcPr/>
                </a:tc>
              </a:tr>
              <a:tr h="581903">
                <a:tc>
                  <a:txBody>
                    <a:bodyPr/>
                    <a:lstStyle/>
                    <a:p>
                      <a:pPr algn="ctr"/>
                      <a:r>
                        <a:rPr lang="en-US" dirty="0" smtClean="0"/>
                        <a:t>10</a:t>
                      </a:r>
                      <a:r>
                        <a:rPr lang="en-US" baseline="30000" dirty="0" smtClean="0"/>
                        <a:t>-6</a:t>
                      </a:r>
                      <a:endParaRPr lang="en-US" dirty="0"/>
                    </a:p>
                  </a:txBody>
                  <a:tcPr/>
                </a:tc>
                <a:tc>
                  <a:txBody>
                    <a:bodyPr/>
                    <a:lstStyle/>
                    <a:p>
                      <a:pPr algn="ctr"/>
                      <a:r>
                        <a:rPr lang="en-US" dirty="0" smtClean="0"/>
                        <a:t>micro-</a:t>
                      </a:r>
                      <a:endParaRPr lang="en-US" dirty="0"/>
                    </a:p>
                  </a:txBody>
                  <a:tcPr/>
                </a:tc>
                <a:tc>
                  <a:txBody>
                    <a:bodyPr/>
                    <a:lstStyle/>
                    <a:p>
                      <a:pPr algn="ctr"/>
                      <a:r>
                        <a:rPr lang="en-US" dirty="0" smtClean="0">
                          <a:latin typeface="Symbol" pitchFamily="18" charset="2"/>
                        </a:rPr>
                        <a:t>m</a:t>
                      </a:r>
                      <a:endParaRPr lang="en-US" dirty="0">
                        <a:latin typeface="Symbol" pitchFamily="18" charset="2"/>
                      </a:endParaRPr>
                    </a:p>
                  </a:txBody>
                  <a:tcPr/>
                </a:tc>
              </a:tr>
              <a:tr h="581903">
                <a:tc>
                  <a:txBody>
                    <a:bodyPr/>
                    <a:lstStyle/>
                    <a:p>
                      <a:pPr algn="ctr"/>
                      <a:r>
                        <a:rPr lang="en-US" dirty="0" smtClean="0"/>
                        <a:t>10</a:t>
                      </a:r>
                      <a:r>
                        <a:rPr lang="en-US" baseline="30000" dirty="0" smtClean="0"/>
                        <a:t>-9</a:t>
                      </a:r>
                      <a:endParaRPr lang="en-US" dirty="0"/>
                    </a:p>
                  </a:txBody>
                  <a:tcPr/>
                </a:tc>
                <a:tc>
                  <a:txBody>
                    <a:bodyPr/>
                    <a:lstStyle/>
                    <a:p>
                      <a:pPr algn="ctr"/>
                      <a:r>
                        <a:rPr lang="en-US" dirty="0" err="1" smtClean="0"/>
                        <a:t>nano</a:t>
                      </a:r>
                      <a:r>
                        <a:rPr lang="en-US" dirty="0" smtClean="0"/>
                        <a:t>-</a:t>
                      </a:r>
                      <a:endParaRPr lang="en-US" dirty="0"/>
                    </a:p>
                  </a:txBody>
                  <a:tcPr/>
                </a:tc>
                <a:tc>
                  <a:txBody>
                    <a:bodyPr/>
                    <a:lstStyle/>
                    <a:p>
                      <a:pPr algn="ctr"/>
                      <a:r>
                        <a:rPr lang="en-US" dirty="0" smtClean="0"/>
                        <a:t>n</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Common Numerical Prefixes </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27</a:t>
            </a:fld>
            <a:endParaRPr lang="en-US"/>
          </a:p>
        </p:txBody>
      </p:sp>
    </p:spTree>
    <p:extLst>
      <p:ext uri="{BB962C8B-B14F-4D97-AF65-F5344CB8AC3E}">
        <p14:creationId xmlns:p14="http://schemas.microsoft.com/office/powerpoint/2010/main" val="149357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Radiation often measured as a dose rate (dose per time) so dose received is calculated as follows:</a:t>
            </a:r>
          </a:p>
          <a:p>
            <a:r>
              <a:rPr lang="en-US" dirty="0" smtClean="0"/>
              <a:t>Dose received = Dose Rate x Time exposed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152400"/>
            <a:ext cx="8229600" cy="1143000"/>
          </a:xfrm>
        </p:spPr>
        <p:txBody>
          <a:bodyPr/>
          <a:lstStyle/>
          <a:p>
            <a:r>
              <a:rPr lang="en-US" dirty="0" smtClean="0">
                <a:solidFill>
                  <a:schemeClr val="bg1"/>
                </a:solidFill>
              </a:rPr>
              <a:t>Dose and Dose Rate</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28</a:t>
            </a:fld>
            <a:endParaRPr lang="en-US"/>
          </a:p>
        </p:txBody>
      </p:sp>
    </p:spTree>
    <p:extLst>
      <p:ext uri="{BB962C8B-B14F-4D97-AF65-F5344CB8AC3E}">
        <p14:creationId xmlns:p14="http://schemas.microsoft.com/office/powerpoint/2010/main" val="91074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normAutofit fontScale="92500" lnSpcReduction="10000"/>
          </a:bodyPr>
          <a:lstStyle/>
          <a:p>
            <a:pPr marL="0" indent="0">
              <a:buNone/>
            </a:pPr>
            <a:r>
              <a:rPr lang="en-US" dirty="0" smtClean="0"/>
              <a:t>Exposure rate in area is 2 </a:t>
            </a:r>
            <a:r>
              <a:rPr lang="en-US" dirty="0" err="1" smtClean="0"/>
              <a:t>mR</a:t>
            </a:r>
            <a:r>
              <a:rPr lang="en-US" dirty="0" smtClean="0"/>
              <a:t>/hr.  </a:t>
            </a:r>
          </a:p>
          <a:p>
            <a:pPr marL="0" indent="0">
              <a:buNone/>
            </a:pPr>
            <a:r>
              <a:rPr lang="en-US" dirty="0" smtClean="0"/>
              <a:t>Is yearly limit of 5 rem exceeded?  </a:t>
            </a:r>
          </a:p>
          <a:p>
            <a:pPr marL="0" indent="0">
              <a:buNone/>
            </a:pPr>
            <a:r>
              <a:rPr lang="en-US" dirty="0" smtClean="0"/>
              <a:t>(Assume occupancy of 40 hours/week and 50 work weeks in year).</a:t>
            </a:r>
          </a:p>
          <a:p>
            <a:endParaRPr lang="en-US" dirty="0"/>
          </a:p>
          <a:p>
            <a:r>
              <a:rPr lang="en-US" dirty="0" smtClean="0"/>
              <a:t>Exposure = 2mR/</a:t>
            </a:r>
            <a:r>
              <a:rPr lang="en-US" dirty="0" err="1" smtClean="0"/>
              <a:t>hr</a:t>
            </a:r>
            <a:r>
              <a:rPr lang="en-US" dirty="0" smtClean="0"/>
              <a:t> x 40 </a:t>
            </a:r>
            <a:r>
              <a:rPr lang="en-US" dirty="0" err="1" smtClean="0"/>
              <a:t>hr</a:t>
            </a:r>
            <a:r>
              <a:rPr lang="en-US" dirty="0" smtClean="0"/>
              <a:t>/</a:t>
            </a:r>
            <a:r>
              <a:rPr lang="en-US" dirty="0" err="1" smtClean="0"/>
              <a:t>wk</a:t>
            </a:r>
            <a:r>
              <a:rPr lang="en-US" dirty="0" smtClean="0"/>
              <a:t> x 50 </a:t>
            </a:r>
            <a:r>
              <a:rPr lang="en-US" dirty="0" err="1" smtClean="0"/>
              <a:t>wks</a:t>
            </a:r>
            <a:r>
              <a:rPr lang="en-US" dirty="0" smtClean="0"/>
              <a:t>/</a:t>
            </a:r>
            <a:r>
              <a:rPr lang="en-US" dirty="0" err="1" smtClean="0"/>
              <a:t>yr</a:t>
            </a:r>
            <a:endParaRPr lang="en-US" dirty="0" smtClean="0"/>
          </a:p>
          <a:p>
            <a:r>
              <a:rPr lang="en-US" dirty="0" smtClean="0"/>
              <a:t>Exposure = 4000 </a:t>
            </a:r>
            <a:r>
              <a:rPr lang="en-US" dirty="0" err="1" smtClean="0"/>
              <a:t>mR</a:t>
            </a:r>
            <a:r>
              <a:rPr lang="en-US" dirty="0" smtClean="0"/>
              <a:t>/</a:t>
            </a:r>
            <a:r>
              <a:rPr lang="en-US" dirty="0" err="1" smtClean="0"/>
              <a:t>yr</a:t>
            </a:r>
            <a:r>
              <a:rPr lang="en-US" dirty="0" smtClean="0"/>
              <a:t> = 4 R/</a:t>
            </a:r>
            <a:r>
              <a:rPr lang="en-US" dirty="0" err="1" smtClean="0"/>
              <a:t>yr</a:t>
            </a:r>
            <a:endParaRPr lang="en-US" dirty="0" smtClean="0"/>
          </a:p>
          <a:p>
            <a:r>
              <a:rPr lang="en-US" dirty="0" smtClean="0"/>
              <a:t>Assume 1R = 1 rad = 1 rem, so </a:t>
            </a:r>
          </a:p>
          <a:p>
            <a:r>
              <a:rPr lang="en-US" dirty="0" smtClean="0"/>
              <a:t>Equivalent dose = 4 rem/</a:t>
            </a:r>
            <a:r>
              <a:rPr lang="en-US" dirty="0" err="1" smtClean="0"/>
              <a:t>yr</a:t>
            </a:r>
            <a:r>
              <a:rPr lang="en-US" dirty="0" smtClean="0"/>
              <a:t>;  limit not exceeded</a:t>
            </a:r>
            <a:endParaRPr lang="en-US" dirty="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457200"/>
            <a:ext cx="8229600" cy="1143000"/>
          </a:xfrm>
        </p:spPr>
        <p:txBody>
          <a:bodyPr>
            <a:noAutofit/>
          </a:bodyPr>
          <a:lstStyle/>
          <a:p>
            <a:r>
              <a:rPr lang="en-US" dirty="0">
                <a:solidFill>
                  <a:schemeClr val="bg1"/>
                </a:solidFill>
              </a:rPr>
              <a:t>Example of Dose Rate </a:t>
            </a:r>
            <a:r>
              <a:rPr lang="en-US" dirty="0" smtClean="0">
                <a:solidFill>
                  <a:schemeClr val="bg1"/>
                </a:solidFill>
              </a:rPr>
              <a:t/>
            </a:r>
            <a:br>
              <a:rPr lang="en-US" dirty="0" smtClean="0">
                <a:solidFill>
                  <a:schemeClr val="bg1"/>
                </a:solidFill>
              </a:rPr>
            </a:br>
            <a:r>
              <a:rPr lang="en-US" dirty="0" smtClean="0">
                <a:solidFill>
                  <a:schemeClr val="bg1"/>
                </a:solidFill>
              </a:rPr>
              <a:t>&amp; </a:t>
            </a:r>
            <a:r>
              <a:rPr lang="en-US" dirty="0">
                <a:solidFill>
                  <a:schemeClr val="bg1"/>
                </a:solidFill>
              </a:rPr>
              <a:t>Conversions</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29</a:t>
            </a:fld>
            <a:endParaRPr lang="en-US"/>
          </a:p>
        </p:txBody>
      </p:sp>
    </p:spTree>
    <p:extLst>
      <p:ext uri="{BB962C8B-B14F-4D97-AF65-F5344CB8AC3E}">
        <p14:creationId xmlns:p14="http://schemas.microsoft.com/office/powerpoint/2010/main" val="222709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effectLst>
                  <a:outerShdw blurRad="38100" dist="38100" dir="2700000" algn="tl">
                    <a:srgbClr val="000000">
                      <a:alpha val="43137"/>
                    </a:srgbClr>
                  </a:outerShdw>
                </a:effectLst>
              </a:rPr>
              <a:t>Introduction </a:t>
            </a:r>
            <a:r>
              <a:rPr lang="en-US" dirty="0">
                <a:effectLst>
                  <a:outerShdw blurRad="38100" dist="38100" dir="2700000" algn="tl">
                    <a:srgbClr val="000000">
                      <a:alpha val="43137"/>
                    </a:srgbClr>
                  </a:outerShdw>
                </a:effectLst>
              </a:rPr>
              <a:t>and Overview of </a:t>
            </a:r>
            <a:r>
              <a:rPr lang="en-US" dirty="0" smtClean="0">
                <a:effectLst>
                  <a:outerShdw blurRad="38100" dist="38100" dir="2700000" algn="tl">
                    <a:srgbClr val="000000">
                      <a:alpha val="43137"/>
                    </a:srgbClr>
                  </a:outerShdw>
                </a:effectLst>
              </a:rPr>
              <a:t>Training </a:t>
            </a:r>
            <a:r>
              <a:rPr lang="en-US" dirty="0">
                <a:effectLst>
                  <a:outerShdw blurRad="38100" dist="38100" dir="2700000" algn="tl">
                    <a:srgbClr val="000000">
                      <a:alpha val="43137"/>
                    </a:srgbClr>
                  </a:outerShdw>
                </a:effectLst>
              </a:rPr>
              <a:t>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98900" y="304800"/>
            <a:ext cx="1535100" cy="769441"/>
          </a:xfrm>
          <a:prstGeom prst="rect">
            <a:avLst/>
          </a:prstGeom>
        </p:spPr>
        <p:txBody>
          <a:bodyPr wrap="none">
            <a:spAutoFit/>
          </a:bodyPr>
          <a:lstStyle/>
          <a:p>
            <a:r>
              <a:rPr lang="en-US" sz="4400" dirty="0">
                <a:solidFill>
                  <a:schemeClr val="bg1"/>
                </a:solidFill>
              </a:rPr>
              <a:t>Part </a:t>
            </a:r>
            <a:r>
              <a:rPr lang="en-US" sz="4400" dirty="0" smtClean="0">
                <a:solidFill>
                  <a:schemeClr val="bg1"/>
                </a:solidFill>
              </a:rPr>
              <a:t>1</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3</a:t>
            </a:fld>
            <a:endParaRPr lang="en-US"/>
          </a:p>
        </p:txBody>
      </p:sp>
    </p:spTree>
    <p:extLst>
      <p:ext uri="{BB962C8B-B14F-4D97-AF65-F5344CB8AC3E}">
        <p14:creationId xmlns:p14="http://schemas.microsoft.com/office/powerpoint/2010/main" val="305795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Radiation exposure to the general public comes from a number of sources:</a:t>
            </a:r>
          </a:p>
          <a:p>
            <a:pPr lvl="1"/>
            <a:r>
              <a:rPr lang="en-US" dirty="0" smtClean="0"/>
              <a:t>Natural background radiation (in soil, air, our bodies, etc.)</a:t>
            </a:r>
          </a:p>
          <a:p>
            <a:pPr lvl="1"/>
            <a:r>
              <a:rPr lang="en-US" dirty="0" smtClean="0"/>
              <a:t>Medical procedures</a:t>
            </a:r>
          </a:p>
          <a:p>
            <a:pPr lvl="1"/>
            <a:r>
              <a:rPr lang="en-US" dirty="0" smtClean="0"/>
              <a:t>Occupational exposures</a:t>
            </a:r>
          </a:p>
          <a:p>
            <a:pPr lvl="1"/>
            <a:r>
              <a:rPr lang="en-US" dirty="0" smtClean="0"/>
              <a:t>Consumer products		</a:t>
            </a:r>
          </a:p>
          <a:p>
            <a:r>
              <a:rPr lang="en-US" dirty="0" smtClean="0"/>
              <a:t>Following slide shows breakdown of exposures and recent trends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Sources of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30</a:t>
            </a:fld>
            <a:endParaRPr lang="en-US"/>
          </a:p>
        </p:txBody>
      </p:sp>
    </p:spTree>
    <p:extLst>
      <p:ext uri="{BB962C8B-B14F-4D97-AF65-F5344CB8AC3E}">
        <p14:creationId xmlns:p14="http://schemas.microsoft.com/office/powerpoint/2010/main" val="1737995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6200" y="76199"/>
            <a:ext cx="8915400" cy="6685271"/>
          </a:xfrm>
        </p:spPr>
      </p:pic>
      <p:sp>
        <p:nvSpPr>
          <p:cNvPr id="5" name="Slide Number Placeholder 4"/>
          <p:cNvSpPr>
            <a:spLocks noGrp="1"/>
          </p:cNvSpPr>
          <p:nvPr>
            <p:ph type="sldNum" sz="quarter" idx="12"/>
          </p:nvPr>
        </p:nvSpPr>
        <p:spPr/>
        <p:txBody>
          <a:bodyPr/>
          <a:lstStyle/>
          <a:p>
            <a:fld id="{843C29A5-C1FD-44EF-B16D-E9AEA9B66349}" type="slidenum">
              <a:rPr lang="en-US" smtClean="0"/>
              <a:t>31</a:t>
            </a:fld>
            <a:endParaRPr lang="en-US"/>
          </a:p>
        </p:txBody>
      </p:sp>
    </p:spTree>
    <p:extLst>
      <p:ext uri="{BB962C8B-B14F-4D97-AF65-F5344CB8AC3E}">
        <p14:creationId xmlns:p14="http://schemas.microsoft.com/office/powerpoint/2010/main" val="2457975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en-US" dirty="0" smtClean="0"/>
              <a:t>Background levels are the same, but in % they have decreased to only about half of the total average exposure</a:t>
            </a:r>
          </a:p>
          <a:p>
            <a:r>
              <a:rPr lang="en-US" dirty="0" smtClean="0"/>
              <a:t>Occupational and consumer product levels have remained very low</a:t>
            </a:r>
          </a:p>
          <a:p>
            <a:r>
              <a:rPr lang="en-US" dirty="0" smtClean="0"/>
              <a:t>Medical exposures have increased significantly (on the average)</a:t>
            </a:r>
          </a:p>
          <a:p>
            <a:r>
              <a:rPr lang="en-US" dirty="0" smtClean="0"/>
              <a:t>Why?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 what has happened?</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32</a:t>
            </a:fld>
            <a:endParaRPr lang="en-US"/>
          </a:p>
        </p:txBody>
      </p:sp>
    </p:spTree>
    <p:extLst>
      <p:ext uri="{BB962C8B-B14F-4D97-AF65-F5344CB8AC3E}">
        <p14:creationId xmlns:p14="http://schemas.microsoft.com/office/powerpoint/2010/main" val="2593448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609601"/>
            <a:ext cx="8229600" cy="56388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33</a:t>
            </a:fld>
            <a:endParaRPr lang="en-US"/>
          </a:p>
        </p:txBody>
      </p:sp>
    </p:spTree>
    <p:extLst>
      <p:ext uri="{BB962C8B-B14F-4D97-AF65-F5344CB8AC3E}">
        <p14:creationId xmlns:p14="http://schemas.microsoft.com/office/powerpoint/2010/main" val="199262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2697163"/>
          </a:xfrm>
        </p:spPr>
        <p:txBody>
          <a:bodyPr/>
          <a:lstStyle/>
          <a:p>
            <a:r>
              <a:rPr lang="en-US" dirty="0" smtClean="0"/>
              <a:t>Large increase in number of CT scans</a:t>
            </a:r>
          </a:p>
          <a:p>
            <a:r>
              <a:rPr lang="en-US" dirty="0" smtClean="0"/>
              <a:t>Increase in nuclear medicine procedures</a:t>
            </a:r>
          </a:p>
          <a:p>
            <a:r>
              <a:rPr lang="en-US" dirty="0" smtClean="0"/>
              <a:t>Newer techniques involve higher doses to the patient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 what has changed?</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34</a:t>
            </a:fld>
            <a:endParaRPr lang="en-US"/>
          </a:p>
        </p:txBody>
      </p:sp>
    </p:spTree>
    <p:extLst>
      <p:ext uri="{BB962C8B-B14F-4D97-AF65-F5344CB8AC3E}">
        <p14:creationId xmlns:p14="http://schemas.microsoft.com/office/powerpoint/2010/main" val="456669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marL="0" indent="0">
              <a:buNone/>
            </a:pPr>
            <a:r>
              <a:rPr lang="en-US" sz="2800" dirty="0" smtClean="0"/>
              <a:t>Pennsylvania has divided X-ray medical procedures into two risk classes:</a:t>
            </a:r>
          </a:p>
          <a:p>
            <a:pPr lvl="1">
              <a:buFont typeface="Arial" panose="020B0604020202020204" pitchFamily="34" charset="0"/>
              <a:buChar char="•"/>
            </a:pPr>
            <a:r>
              <a:rPr lang="en-US" sz="2400" dirty="0" smtClean="0"/>
              <a:t>High-risk procedures – utilize energies of &lt; 1 MeV that could exceed skin doses of 200 </a:t>
            </a:r>
            <a:r>
              <a:rPr lang="en-US" sz="2400" dirty="0" err="1" smtClean="0"/>
              <a:t>rads</a:t>
            </a:r>
            <a:r>
              <a:rPr lang="en-US" sz="2400" dirty="0" smtClean="0"/>
              <a:t> (2 </a:t>
            </a:r>
            <a:r>
              <a:rPr lang="en-US" sz="2400" dirty="0" err="1" smtClean="0"/>
              <a:t>Gy</a:t>
            </a:r>
            <a:r>
              <a:rPr lang="en-US" sz="2400" dirty="0" smtClean="0"/>
              <a:t>).</a:t>
            </a:r>
          </a:p>
          <a:p>
            <a:pPr lvl="2">
              <a:buFont typeface="Calibri" panose="020F0502020204030204" pitchFamily="34" charset="0"/>
              <a:buChar char="⁻"/>
            </a:pPr>
            <a:r>
              <a:rPr lang="en-US" sz="2000" dirty="0" smtClean="0"/>
              <a:t>Examples: CT scans, interventional radiography</a:t>
            </a:r>
          </a:p>
          <a:p>
            <a:pPr lvl="1">
              <a:buFont typeface="Arial" panose="020B0604020202020204" pitchFamily="34" charset="0"/>
              <a:buChar char="•"/>
            </a:pPr>
            <a:r>
              <a:rPr lang="en-US" sz="2400" dirty="0" smtClean="0"/>
              <a:t>Low-risk procedures – any radiologic procedure that is not a “high-risk” procedure.</a:t>
            </a:r>
          </a:p>
          <a:p>
            <a:pPr lvl="2">
              <a:buFont typeface="Calibri" panose="020F0502020204030204" pitchFamily="34" charset="0"/>
              <a:buChar char="⁻"/>
            </a:pPr>
            <a:r>
              <a:rPr lang="en-US" sz="2000" dirty="0" smtClean="0"/>
              <a:t>Examples: conventional x-rays, dental, podiatry, chiropractic, and veterinary</a:t>
            </a:r>
          </a:p>
          <a:p>
            <a:pPr marL="0" indent="0">
              <a:buNone/>
            </a:pPr>
            <a:r>
              <a:rPr lang="en-US" sz="2400" dirty="0" smtClean="0"/>
              <a:t>High-risk results in more dose per patient, but many more patients receive low-risk procedures (especially children and young adults).</a:t>
            </a:r>
          </a:p>
          <a:p>
            <a:endParaRPr lang="en-US" sz="2400"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High-Risk vs. Low-Risk Procedures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35</a:t>
            </a:fld>
            <a:endParaRPr lang="en-US"/>
          </a:p>
        </p:txBody>
      </p:sp>
    </p:spTree>
    <p:extLst>
      <p:ext uri="{BB962C8B-B14F-4D97-AF65-F5344CB8AC3E}">
        <p14:creationId xmlns:p14="http://schemas.microsoft.com/office/powerpoint/2010/main" val="305212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Harmful effects discovered very early </a:t>
            </a:r>
          </a:p>
          <a:p>
            <a:pPr lvl="1"/>
            <a:r>
              <a:rPr lang="en-US" sz="2000" dirty="0" smtClean="0"/>
              <a:t>(Thomas Edison ceased work on X-rays in 1904 following a serious injury and subsequent death of his assistant due to radiation)</a:t>
            </a:r>
          </a:p>
          <a:p>
            <a:r>
              <a:rPr lang="en-US" sz="2400" dirty="0" smtClean="0"/>
              <a:t>“Law of </a:t>
            </a:r>
            <a:r>
              <a:rPr lang="en-US" sz="2400" dirty="0" err="1" smtClean="0"/>
              <a:t>Bergonie</a:t>
            </a:r>
            <a:r>
              <a:rPr lang="en-US" sz="2400" dirty="0" smtClean="0"/>
              <a:t> and </a:t>
            </a:r>
            <a:r>
              <a:rPr lang="en-US" sz="2400" dirty="0" err="1" smtClean="0"/>
              <a:t>Tribondeau</a:t>
            </a:r>
            <a:r>
              <a:rPr lang="en-US" sz="2400" dirty="0" smtClean="0"/>
              <a:t>” developed in France in 1906:</a:t>
            </a:r>
          </a:p>
          <a:p>
            <a:pPr lvl="1"/>
            <a:r>
              <a:rPr lang="en-US" sz="2400" dirty="0" smtClean="0"/>
              <a:t>“The more rapidly a cell is dividing, the greater the sensitivity to radiation”</a:t>
            </a:r>
          </a:p>
          <a:p>
            <a:pPr lvl="1"/>
            <a:r>
              <a:rPr lang="en-US" sz="2400" dirty="0" smtClean="0"/>
              <a:t>Not always true but helpful in explaining effects on certain organs such as skin, blood-forming organs, gonads and unborn children.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Biological Effects of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36</a:t>
            </a:fld>
            <a:endParaRPr lang="en-US"/>
          </a:p>
        </p:txBody>
      </p:sp>
    </p:spTree>
    <p:extLst>
      <p:ext uri="{BB962C8B-B14F-4D97-AF65-F5344CB8AC3E}">
        <p14:creationId xmlns:p14="http://schemas.microsoft.com/office/powerpoint/2010/main" val="2751025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Research has found that the primary hazard is to DNA</a:t>
            </a:r>
          </a:p>
          <a:p>
            <a:r>
              <a:rPr lang="en-US" dirty="0" smtClean="0"/>
              <a:t>Can result in cell death leading to organ failure, illness, and possible death of exposed person</a:t>
            </a:r>
          </a:p>
          <a:p>
            <a:r>
              <a:rPr lang="en-US" dirty="0" smtClean="0"/>
              <a:t>Or can result in cell mutations leading to cancer in exposed person and possible genetic effects to future generations</a:t>
            </a:r>
          </a:p>
          <a:p>
            <a:r>
              <a:rPr lang="en-US" dirty="0" smtClean="0"/>
              <a:t>Greatest risk at low doses is cancer to exposed person – regulations based on this risk</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normAutofit fontScale="90000"/>
          </a:bodyPr>
          <a:lstStyle/>
          <a:p>
            <a:r>
              <a:rPr lang="en-US" dirty="0">
                <a:solidFill>
                  <a:schemeClr val="bg1"/>
                </a:solidFill>
              </a:rPr>
              <a:t>What is the primary biological effect?</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37</a:t>
            </a:fld>
            <a:endParaRPr lang="en-US"/>
          </a:p>
        </p:txBody>
      </p:sp>
    </p:spTree>
    <p:extLst>
      <p:ext uri="{BB962C8B-B14F-4D97-AF65-F5344CB8AC3E}">
        <p14:creationId xmlns:p14="http://schemas.microsoft.com/office/powerpoint/2010/main" val="3456132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Acute effects (also referred to as early effects or deterministic effects)</a:t>
            </a:r>
          </a:p>
          <a:p>
            <a:pPr lvl="1"/>
            <a:r>
              <a:rPr lang="en-US" dirty="0" smtClean="0"/>
              <a:t>Typically occur at high doses and appear within days or weeks of exposure</a:t>
            </a:r>
          </a:p>
          <a:p>
            <a:pPr lvl="1"/>
            <a:r>
              <a:rPr lang="en-US" dirty="0" smtClean="0"/>
              <a:t>Examples: skin burns, sterility, loss of hair, etc.</a:t>
            </a:r>
          </a:p>
          <a:p>
            <a:r>
              <a:rPr lang="en-US" dirty="0" smtClean="0"/>
              <a:t>Delayed effects (also referred to as late effects or stochastic effects)</a:t>
            </a:r>
          </a:p>
          <a:p>
            <a:pPr lvl="1"/>
            <a:r>
              <a:rPr lang="en-US" dirty="0" smtClean="0"/>
              <a:t>Occur at low doses over long periods of time</a:t>
            </a:r>
          </a:p>
          <a:p>
            <a:pPr lvl="1"/>
            <a:r>
              <a:rPr lang="en-US" dirty="0" smtClean="0"/>
              <a:t>Cancer is greatest concern</a:t>
            </a:r>
          </a:p>
          <a:p>
            <a:pPr lvl="1"/>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Acute </a:t>
            </a:r>
            <a:r>
              <a:rPr lang="en-US" dirty="0">
                <a:solidFill>
                  <a:schemeClr val="bg1"/>
                </a:solidFill>
              </a:rPr>
              <a:t>vs. Delayed Effects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38</a:t>
            </a:fld>
            <a:endParaRPr lang="en-US"/>
          </a:p>
        </p:txBody>
      </p:sp>
    </p:spTree>
    <p:extLst>
      <p:ext uri="{BB962C8B-B14F-4D97-AF65-F5344CB8AC3E}">
        <p14:creationId xmlns:p14="http://schemas.microsoft.com/office/powerpoint/2010/main" val="4075766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Prevent acute effects to exposed person</a:t>
            </a:r>
          </a:p>
          <a:p>
            <a:pPr lvl="1"/>
            <a:r>
              <a:rPr lang="en-US" dirty="0" smtClean="0"/>
              <a:t>Shield sensitive organs such as lens of eye, thyroid, unborn child</a:t>
            </a:r>
          </a:p>
          <a:p>
            <a:r>
              <a:rPr lang="en-US" dirty="0" smtClean="0"/>
              <a:t>Reduce likelihood of  delayed effects</a:t>
            </a:r>
          </a:p>
          <a:p>
            <a:pPr lvl="1"/>
            <a:r>
              <a:rPr lang="en-US" dirty="0" smtClean="0"/>
              <a:t>Keep doses low and make sure they are justified</a:t>
            </a:r>
          </a:p>
          <a:p>
            <a:r>
              <a:rPr lang="en-US" dirty="0" smtClean="0"/>
              <a:t>In other words, ALARA:</a:t>
            </a:r>
          </a:p>
          <a:p>
            <a:pPr marL="0" indent="0">
              <a:buNone/>
            </a:pPr>
            <a:r>
              <a:rPr lang="en-US" dirty="0" smtClean="0"/>
              <a:t>            As low as reasonably achievable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Goal of Radiation Regulations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39</a:t>
            </a:fld>
            <a:endParaRPr lang="en-US"/>
          </a:p>
        </p:txBody>
      </p:sp>
    </p:spTree>
    <p:extLst>
      <p:ext uri="{BB962C8B-B14F-4D97-AF65-F5344CB8AC3E}">
        <p14:creationId xmlns:p14="http://schemas.microsoft.com/office/powerpoint/2010/main" val="282810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X-rays a key component of diagnostic medicine for many years</a:t>
            </a:r>
          </a:p>
          <a:p>
            <a:r>
              <a:rPr lang="en-US" dirty="0" smtClean="0"/>
              <a:t>BUT will result in exposure of patient and staff to ionizing radiation</a:t>
            </a:r>
          </a:p>
          <a:p>
            <a:r>
              <a:rPr lang="en-US" dirty="0" smtClean="0"/>
              <a:t>Food and Drug Administration (FDA) recommends two steps for medical X-rays:</a:t>
            </a:r>
          </a:p>
          <a:p>
            <a:pPr lvl="1"/>
            <a:r>
              <a:rPr lang="en-US" dirty="0" smtClean="0"/>
              <a:t>Justification of procedure</a:t>
            </a:r>
          </a:p>
          <a:p>
            <a:pPr lvl="1"/>
            <a:r>
              <a:rPr lang="en-US" dirty="0" smtClean="0"/>
              <a:t>Optimization of procedure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Introduction and Background</a:t>
            </a:r>
          </a:p>
        </p:txBody>
      </p:sp>
      <p:sp>
        <p:nvSpPr>
          <p:cNvPr id="9" name="Slide Number Placeholder 8"/>
          <p:cNvSpPr>
            <a:spLocks noGrp="1"/>
          </p:cNvSpPr>
          <p:nvPr>
            <p:ph type="sldNum" sz="quarter" idx="12"/>
          </p:nvPr>
        </p:nvSpPr>
        <p:spPr/>
        <p:txBody>
          <a:bodyPr/>
          <a:lstStyle/>
          <a:p>
            <a:fld id="{843C29A5-C1FD-44EF-B16D-E9AEA9B66349}" type="slidenum">
              <a:rPr lang="en-US" smtClean="0"/>
              <a:t>4</a:t>
            </a:fld>
            <a:endParaRPr lang="en-US"/>
          </a:p>
        </p:txBody>
      </p:sp>
    </p:spTree>
    <p:extLst>
      <p:ext uri="{BB962C8B-B14F-4D97-AF65-F5344CB8AC3E}">
        <p14:creationId xmlns:p14="http://schemas.microsoft.com/office/powerpoint/2010/main" val="1452029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Review of X-ray Imaging</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50131" y="304800"/>
            <a:ext cx="6646069" cy="769441"/>
          </a:xfrm>
          <a:prstGeom prst="rect">
            <a:avLst/>
          </a:prstGeom>
          <a:noFill/>
        </p:spPr>
        <p:txBody>
          <a:bodyPr wrap="square" rtlCol="0">
            <a:spAutoFit/>
          </a:bodyPr>
          <a:lstStyle/>
          <a:p>
            <a:pPr algn="ctr"/>
            <a:r>
              <a:rPr lang="en-US" sz="4400" dirty="0">
                <a:solidFill>
                  <a:schemeClr val="bg1"/>
                </a:solidFill>
              </a:rPr>
              <a:t>Part </a:t>
            </a:r>
            <a:r>
              <a:rPr lang="en-US" sz="4400" dirty="0" smtClean="0">
                <a:solidFill>
                  <a:schemeClr val="bg1"/>
                </a:solidFill>
              </a:rPr>
              <a:t>3 </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40</a:t>
            </a:fld>
            <a:endParaRPr lang="en-US"/>
          </a:p>
        </p:txBody>
      </p:sp>
    </p:spTree>
    <p:extLst>
      <p:ext uri="{BB962C8B-B14F-4D97-AF65-F5344CB8AC3E}">
        <p14:creationId xmlns:p14="http://schemas.microsoft.com/office/powerpoint/2010/main" val="393783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Cathode – heated wire to produce large source of electrons and focusing cup to direct them</a:t>
            </a:r>
          </a:p>
          <a:p>
            <a:r>
              <a:rPr lang="en-US" dirty="0" smtClean="0"/>
              <a:t>Anode – target of high atomic number struck by electrons to produce X-rays</a:t>
            </a:r>
          </a:p>
          <a:p>
            <a:r>
              <a:rPr lang="en-US" dirty="0" smtClean="0"/>
              <a:t>Voltage supply – high voltage supply to accelerate electrons from cathode to anode</a:t>
            </a:r>
          </a:p>
          <a:p>
            <a:r>
              <a:rPr lang="en-US" dirty="0" smtClean="0"/>
              <a:t>Envelope – glass or metal vacuum tube containing anode and cathode</a:t>
            </a:r>
          </a:p>
          <a:p>
            <a:r>
              <a:rPr lang="en-US" dirty="0" smtClean="0"/>
              <a:t>Tube housing – shielding around envelope to protect tube and shield unwanted X-rays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Basic Components of X-ray Tube</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41</a:t>
            </a:fld>
            <a:endParaRPr lang="en-US"/>
          </a:p>
        </p:txBody>
      </p:sp>
    </p:spTree>
    <p:extLst>
      <p:ext uri="{BB962C8B-B14F-4D97-AF65-F5344CB8AC3E}">
        <p14:creationId xmlns:p14="http://schemas.microsoft.com/office/powerpoint/2010/main" val="415938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2480" y="838200"/>
            <a:ext cx="7695304" cy="4419600"/>
          </a:xfrm>
        </p:spPr>
      </p:pic>
      <p:sp>
        <p:nvSpPr>
          <p:cNvPr id="5" name="Slide Number Placeholder 4"/>
          <p:cNvSpPr>
            <a:spLocks noGrp="1"/>
          </p:cNvSpPr>
          <p:nvPr>
            <p:ph type="sldNum" sz="quarter" idx="12"/>
          </p:nvPr>
        </p:nvSpPr>
        <p:spPr/>
        <p:txBody>
          <a:bodyPr/>
          <a:lstStyle/>
          <a:p>
            <a:fld id="{843C29A5-C1FD-44EF-B16D-E9AEA9B66349}" type="slidenum">
              <a:rPr lang="en-US" smtClean="0"/>
              <a:t>42</a:t>
            </a:fld>
            <a:endParaRPr lang="en-US"/>
          </a:p>
        </p:txBody>
      </p:sp>
    </p:spTree>
    <p:extLst>
      <p:ext uri="{BB962C8B-B14F-4D97-AF65-F5344CB8AC3E}">
        <p14:creationId xmlns:p14="http://schemas.microsoft.com/office/powerpoint/2010/main" val="1584105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534400" cy="4525963"/>
          </a:xfrm>
        </p:spPr>
        <p:txBody>
          <a:bodyPr/>
          <a:lstStyle/>
          <a:p>
            <a:r>
              <a:rPr lang="en-US" dirty="0" smtClean="0"/>
              <a:t>Collimator – restricts X-ray beam to only the area of interest</a:t>
            </a:r>
          </a:p>
          <a:p>
            <a:r>
              <a:rPr lang="en-US" dirty="0" smtClean="0"/>
              <a:t>Filtration – removes unwanted low energy X-rays </a:t>
            </a:r>
          </a:p>
          <a:p>
            <a:r>
              <a:rPr lang="en-US" dirty="0" smtClean="0"/>
              <a:t>Transformer – converts low voltage to high voltage needed for tube</a:t>
            </a:r>
          </a:p>
          <a:p>
            <a:r>
              <a:rPr lang="en-US" dirty="0" smtClean="0"/>
              <a:t>Rectifier – converts AC input voltage to DC needed for X-ray tube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Other Parts of X-ray Machine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43</a:t>
            </a:fld>
            <a:endParaRPr lang="en-US"/>
          </a:p>
        </p:txBody>
      </p:sp>
    </p:spTree>
    <p:extLst>
      <p:ext uri="{BB962C8B-B14F-4D97-AF65-F5344CB8AC3E}">
        <p14:creationId xmlns:p14="http://schemas.microsoft.com/office/powerpoint/2010/main" val="3840015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normAutofit fontScale="92500"/>
          </a:bodyPr>
          <a:lstStyle/>
          <a:p>
            <a:r>
              <a:rPr lang="en-US" dirty="0" smtClean="0"/>
              <a:t>Current to cathode – measured in milliamps (mA)</a:t>
            </a:r>
          </a:p>
          <a:p>
            <a:r>
              <a:rPr lang="en-US" dirty="0" smtClean="0"/>
              <a:t>Timer for current in seconds</a:t>
            </a:r>
          </a:p>
          <a:p>
            <a:pPr lvl="1"/>
            <a:r>
              <a:rPr lang="en-US" dirty="0" smtClean="0"/>
              <a:t>Current and timer together are measured in </a:t>
            </a:r>
            <a:r>
              <a:rPr lang="en-US" dirty="0" err="1" smtClean="0"/>
              <a:t>mAs</a:t>
            </a:r>
            <a:endParaRPr lang="en-US" dirty="0"/>
          </a:p>
          <a:p>
            <a:r>
              <a:rPr lang="en-US" dirty="0" smtClean="0"/>
              <a:t>Voltage across the cathode and anode – measured in </a:t>
            </a:r>
            <a:r>
              <a:rPr lang="en-US" dirty="0" err="1" smtClean="0"/>
              <a:t>kVp</a:t>
            </a:r>
            <a:r>
              <a:rPr lang="en-US" dirty="0" smtClean="0"/>
              <a:t> (</a:t>
            </a:r>
            <a:r>
              <a:rPr lang="en-US" dirty="0" err="1" smtClean="0"/>
              <a:t>kilovoltage</a:t>
            </a:r>
            <a:r>
              <a:rPr lang="en-US" dirty="0" smtClean="0"/>
              <a:t> peak, the maximum possible energy a photon exiting the X-ray tube can reach)</a:t>
            </a:r>
          </a:p>
          <a:p>
            <a:pPr lvl="1"/>
            <a:r>
              <a:rPr lang="en-US" dirty="0" err="1" smtClean="0"/>
              <a:t>kVp</a:t>
            </a:r>
            <a:r>
              <a:rPr lang="en-US" dirty="0" smtClean="0"/>
              <a:t> determines the energy of electrons which is directly related to energy of X-rays produced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Primary Settings on X-ray Tube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44</a:t>
            </a:fld>
            <a:endParaRPr lang="en-US"/>
          </a:p>
        </p:txBody>
      </p:sp>
    </p:spTree>
    <p:extLst>
      <p:ext uri="{BB962C8B-B14F-4D97-AF65-F5344CB8AC3E}">
        <p14:creationId xmlns:p14="http://schemas.microsoft.com/office/powerpoint/2010/main" val="2099369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525963"/>
          </a:xfrm>
        </p:spPr>
        <p:txBody>
          <a:bodyPr>
            <a:normAutofit lnSpcReduction="10000"/>
          </a:bodyPr>
          <a:lstStyle/>
          <a:p>
            <a:r>
              <a:rPr lang="en-US" dirty="0" smtClean="0"/>
              <a:t>Medical X-rays characterized by quantity and quality</a:t>
            </a:r>
          </a:p>
          <a:p>
            <a:r>
              <a:rPr lang="en-US" dirty="0" smtClean="0"/>
              <a:t>Quantity – number of X-rays reaching the patient</a:t>
            </a:r>
          </a:p>
          <a:p>
            <a:r>
              <a:rPr lang="en-US" dirty="0" smtClean="0"/>
              <a:t>Quality – penetrability or ability of X-ray beam to pass through tissue </a:t>
            </a:r>
          </a:p>
          <a:p>
            <a:pPr marL="0" indent="0">
              <a:buNone/>
            </a:pPr>
            <a:r>
              <a:rPr lang="en-US" sz="2800" dirty="0" smtClean="0"/>
              <a:t>	(low quality X-rays have little chance of 	penetrating so they deliver dose to patient while 	providing no useful medical information)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Quantity and Quality of X-rays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45</a:t>
            </a:fld>
            <a:endParaRPr lang="en-US"/>
          </a:p>
        </p:txBody>
      </p:sp>
    </p:spTree>
    <p:extLst>
      <p:ext uri="{BB962C8B-B14F-4D97-AF65-F5344CB8AC3E}">
        <p14:creationId xmlns:p14="http://schemas.microsoft.com/office/powerpoint/2010/main" val="2321642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7724502"/>
              </p:ext>
            </p:extLst>
          </p:nvPr>
        </p:nvGraphicFramePr>
        <p:xfrm>
          <a:off x="457200" y="1600200"/>
          <a:ext cx="8229600" cy="4876800"/>
        </p:xfrm>
        <a:graphic>
          <a:graphicData uri="http://schemas.openxmlformats.org/drawingml/2006/table">
            <a:tbl>
              <a:tblPr firstRow="1" bandRow="1">
                <a:tableStyleId>{5C22544A-7EE6-4342-B048-85BDC9FD1C3A}</a:tableStyleId>
              </a:tblPr>
              <a:tblGrid>
                <a:gridCol w="2743200"/>
                <a:gridCol w="2743200"/>
                <a:gridCol w="2743200"/>
              </a:tblGrid>
              <a:tr h="469731">
                <a:tc>
                  <a:txBody>
                    <a:bodyPr/>
                    <a:lstStyle/>
                    <a:p>
                      <a:pPr algn="ctr"/>
                      <a:endParaRPr lang="en-US" dirty="0"/>
                    </a:p>
                  </a:txBody>
                  <a:tcPr/>
                </a:tc>
                <a:tc>
                  <a:txBody>
                    <a:bodyPr/>
                    <a:lstStyle/>
                    <a:p>
                      <a:endParaRPr lang="en-US" dirty="0"/>
                    </a:p>
                  </a:txBody>
                  <a:tcPr/>
                </a:tc>
                <a:tc>
                  <a:txBody>
                    <a:bodyPr/>
                    <a:lstStyle/>
                    <a:p>
                      <a:endParaRPr lang="en-US" dirty="0"/>
                    </a:p>
                  </a:txBody>
                  <a:tcPr/>
                </a:tc>
              </a:tr>
              <a:tr h="1054269">
                <a:tc>
                  <a:txBody>
                    <a:bodyPr/>
                    <a:lstStyle/>
                    <a:p>
                      <a:pPr algn="ctr"/>
                      <a:r>
                        <a:rPr lang="en-US" dirty="0" err="1" smtClean="0"/>
                        <a:t>mAs</a:t>
                      </a:r>
                      <a:endParaRPr lang="en-US" dirty="0"/>
                    </a:p>
                  </a:txBody>
                  <a:tcPr/>
                </a:tc>
                <a:tc>
                  <a:txBody>
                    <a:bodyPr/>
                    <a:lstStyle/>
                    <a:p>
                      <a:r>
                        <a:rPr lang="en-US" dirty="0" smtClean="0"/>
                        <a:t>when increased</a:t>
                      </a:r>
                    </a:p>
                    <a:p>
                      <a:endParaRPr lang="en-US" dirty="0"/>
                    </a:p>
                  </a:txBody>
                  <a:tcPr/>
                </a:tc>
                <a:tc>
                  <a:txBody>
                    <a:bodyPr/>
                    <a:lstStyle/>
                    <a:p>
                      <a:r>
                        <a:rPr lang="en-US" dirty="0" smtClean="0"/>
                        <a:t>Increases quantity proportionately</a:t>
                      </a:r>
                      <a:endParaRPr lang="en-US" dirty="0"/>
                    </a:p>
                  </a:txBody>
                  <a:tcPr/>
                </a:tc>
              </a:tr>
              <a:tr h="1157901">
                <a:tc>
                  <a:txBody>
                    <a:bodyPr/>
                    <a:lstStyle/>
                    <a:p>
                      <a:pPr algn="ctr"/>
                      <a:r>
                        <a:rPr lang="en-US" dirty="0" err="1" smtClean="0"/>
                        <a:t>kVp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Increases quantity by square law</a:t>
                      </a:r>
                      <a:endParaRPr lang="en-US" dirty="0"/>
                    </a:p>
                  </a:txBody>
                  <a:tcPr/>
                </a:tc>
              </a:tr>
              <a:tr h="1261533">
                <a:tc>
                  <a:txBody>
                    <a:bodyPr/>
                    <a:lstStyle/>
                    <a:p>
                      <a:pPr algn="ctr"/>
                      <a:r>
                        <a:rPr lang="en-US" dirty="0" smtClean="0"/>
                        <a:t>distance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Decreases quantity by inverse square</a:t>
                      </a:r>
                      <a:r>
                        <a:rPr lang="en-US" baseline="0" dirty="0" smtClean="0"/>
                        <a:t> law</a:t>
                      </a:r>
                      <a:endParaRPr lang="en-US" dirty="0"/>
                    </a:p>
                  </a:txBody>
                  <a:tcPr/>
                </a:tc>
              </a:tr>
              <a:tr h="933366">
                <a:tc>
                  <a:txBody>
                    <a:bodyPr/>
                    <a:lstStyle/>
                    <a:p>
                      <a:pPr algn="ctr"/>
                      <a:r>
                        <a:rPr lang="en-US" dirty="0" smtClean="0"/>
                        <a:t>filtration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Decreases quantity</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Factors Affecting Quantity</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46</a:t>
            </a:fld>
            <a:endParaRPr lang="en-US"/>
          </a:p>
        </p:txBody>
      </p:sp>
    </p:spTree>
    <p:extLst>
      <p:ext uri="{BB962C8B-B14F-4D97-AF65-F5344CB8AC3E}">
        <p14:creationId xmlns:p14="http://schemas.microsoft.com/office/powerpoint/2010/main" val="4185199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891440"/>
              </p:ext>
            </p:extLst>
          </p:nvPr>
        </p:nvGraphicFramePr>
        <p:xfrm>
          <a:off x="457200" y="1600200"/>
          <a:ext cx="8229600" cy="4038600"/>
        </p:xfrm>
        <a:graphic>
          <a:graphicData uri="http://schemas.openxmlformats.org/drawingml/2006/table">
            <a:tbl>
              <a:tblPr firstRow="1" bandRow="1">
                <a:tableStyleId>{5C22544A-7EE6-4342-B048-85BDC9FD1C3A}</a:tableStyleId>
              </a:tblPr>
              <a:tblGrid>
                <a:gridCol w="2743200"/>
                <a:gridCol w="2743200"/>
                <a:gridCol w="2743200"/>
              </a:tblGrid>
              <a:tr h="562629">
                <a:tc>
                  <a:txBody>
                    <a:bodyPr/>
                    <a:lstStyle/>
                    <a:p>
                      <a:pPr algn="ctr"/>
                      <a:endParaRPr lang="en-US" dirty="0"/>
                    </a:p>
                  </a:txBody>
                  <a:tcPr/>
                </a:tc>
                <a:tc>
                  <a:txBody>
                    <a:bodyPr/>
                    <a:lstStyle/>
                    <a:p>
                      <a:endParaRPr lang="en-US"/>
                    </a:p>
                  </a:txBody>
                  <a:tcPr/>
                </a:tc>
                <a:tc>
                  <a:txBody>
                    <a:bodyPr/>
                    <a:lstStyle/>
                    <a:p>
                      <a:endParaRPr lang="en-US"/>
                    </a:p>
                  </a:txBody>
                  <a:tcPr/>
                </a:tc>
              </a:tr>
              <a:tr h="971114">
                <a:tc>
                  <a:txBody>
                    <a:bodyPr/>
                    <a:lstStyle/>
                    <a:p>
                      <a:pPr algn="ctr"/>
                      <a:r>
                        <a:rPr lang="en-US" dirty="0" err="1" smtClean="0"/>
                        <a:t>mAs</a:t>
                      </a:r>
                      <a:endParaRPr lang="en-US" dirty="0"/>
                    </a:p>
                  </a:txBody>
                  <a:tcPr/>
                </a:tc>
                <a:tc>
                  <a:txBody>
                    <a:bodyPr/>
                    <a:lstStyle/>
                    <a:p>
                      <a:r>
                        <a:rPr lang="en-US" dirty="0" smtClean="0"/>
                        <a:t>when changed</a:t>
                      </a:r>
                      <a:endParaRPr lang="en-US" dirty="0"/>
                    </a:p>
                  </a:txBody>
                  <a:tcPr/>
                </a:tc>
                <a:tc>
                  <a:txBody>
                    <a:bodyPr/>
                    <a:lstStyle/>
                    <a:p>
                      <a:r>
                        <a:rPr lang="en-US" dirty="0" smtClean="0"/>
                        <a:t>does not change quality</a:t>
                      </a:r>
                    </a:p>
                    <a:p>
                      <a:endParaRPr lang="en-US" dirty="0"/>
                    </a:p>
                  </a:txBody>
                  <a:tcPr/>
                </a:tc>
              </a:tr>
              <a:tr h="971114">
                <a:tc>
                  <a:txBody>
                    <a:bodyPr/>
                    <a:lstStyle/>
                    <a:p>
                      <a:pPr algn="ctr"/>
                      <a:r>
                        <a:rPr lang="en-US" dirty="0" err="1" smtClean="0"/>
                        <a:t>kVp</a:t>
                      </a:r>
                      <a:endParaRPr lang="en-US" dirty="0"/>
                    </a:p>
                  </a:txBody>
                  <a:tcPr/>
                </a:tc>
                <a:tc>
                  <a:txBody>
                    <a:bodyPr/>
                    <a:lstStyle/>
                    <a:p>
                      <a:r>
                        <a:rPr lang="en-US" dirty="0" smtClean="0"/>
                        <a:t>when increased</a:t>
                      </a:r>
                      <a:endParaRPr lang="en-US" dirty="0"/>
                    </a:p>
                  </a:txBody>
                  <a:tcPr/>
                </a:tc>
                <a:tc>
                  <a:txBody>
                    <a:bodyPr/>
                    <a:lstStyle/>
                    <a:p>
                      <a:r>
                        <a:rPr lang="en-US" dirty="0" smtClean="0"/>
                        <a:t>improves quality</a:t>
                      </a:r>
                    </a:p>
                    <a:p>
                      <a:endParaRPr lang="en-US" dirty="0"/>
                    </a:p>
                  </a:txBody>
                  <a:tcPr/>
                </a:tc>
              </a:tr>
              <a:tr h="971114">
                <a:tc>
                  <a:txBody>
                    <a:bodyPr/>
                    <a:lstStyle/>
                    <a:p>
                      <a:pPr algn="ctr"/>
                      <a:r>
                        <a:rPr lang="en-US" dirty="0" smtClean="0"/>
                        <a:t>distance</a:t>
                      </a:r>
                      <a:endParaRPr lang="en-US" dirty="0"/>
                    </a:p>
                  </a:txBody>
                  <a:tcPr/>
                </a:tc>
                <a:tc>
                  <a:txBody>
                    <a:bodyPr/>
                    <a:lstStyle/>
                    <a:p>
                      <a:r>
                        <a:rPr lang="en-US" dirty="0" smtClean="0"/>
                        <a:t>when changed</a:t>
                      </a:r>
                      <a:endParaRPr lang="en-US" dirty="0"/>
                    </a:p>
                  </a:txBody>
                  <a:tcPr/>
                </a:tc>
                <a:tc>
                  <a:txBody>
                    <a:bodyPr/>
                    <a:lstStyle/>
                    <a:p>
                      <a:r>
                        <a:rPr lang="en-US" dirty="0" smtClean="0"/>
                        <a:t>does not</a:t>
                      </a:r>
                      <a:r>
                        <a:rPr lang="en-US" baseline="0" dirty="0" smtClean="0"/>
                        <a:t> change quality</a:t>
                      </a:r>
                    </a:p>
                    <a:p>
                      <a:endParaRPr lang="en-US" dirty="0"/>
                    </a:p>
                  </a:txBody>
                  <a:tcPr/>
                </a:tc>
              </a:tr>
              <a:tr h="562629">
                <a:tc>
                  <a:txBody>
                    <a:bodyPr/>
                    <a:lstStyle/>
                    <a:p>
                      <a:pPr algn="ctr"/>
                      <a:r>
                        <a:rPr lang="en-US" dirty="0" smtClean="0"/>
                        <a:t>filtration</a:t>
                      </a:r>
                      <a:endParaRPr lang="en-US" dirty="0"/>
                    </a:p>
                  </a:txBody>
                  <a:tcPr/>
                </a:tc>
                <a:tc>
                  <a:txBody>
                    <a:bodyPr/>
                    <a:lstStyle/>
                    <a:p>
                      <a:r>
                        <a:rPr lang="en-US" dirty="0" smtClean="0"/>
                        <a:t>when increased</a:t>
                      </a:r>
                      <a:endParaRPr lang="en-US" dirty="0"/>
                    </a:p>
                  </a:txBody>
                  <a:tcPr/>
                </a:tc>
                <a:tc>
                  <a:txBody>
                    <a:bodyPr/>
                    <a:lstStyle/>
                    <a:p>
                      <a:r>
                        <a:rPr lang="en-US" dirty="0" smtClean="0"/>
                        <a:t>increases quality</a:t>
                      </a:r>
                      <a:endParaRPr lang="en-US" dirty="0"/>
                    </a:p>
                  </a:txBody>
                  <a:tcPr/>
                </a:tc>
              </a:tr>
            </a:tbl>
          </a:graphicData>
        </a:graphic>
      </p:graphicFrame>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457200" y="152400"/>
            <a:ext cx="8229600" cy="1143000"/>
          </a:xfrm>
        </p:spPr>
        <p:txBody>
          <a:bodyPr/>
          <a:lstStyle/>
          <a:p>
            <a:r>
              <a:rPr lang="en-US" dirty="0">
                <a:solidFill>
                  <a:schemeClr val="bg1"/>
                </a:solidFill>
              </a:rPr>
              <a:t>Factors Affecting </a:t>
            </a:r>
            <a:r>
              <a:rPr lang="en-US" dirty="0" smtClean="0">
                <a:solidFill>
                  <a:schemeClr val="bg1"/>
                </a:solidFill>
              </a:rPr>
              <a:t>Quality</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47</a:t>
            </a:fld>
            <a:endParaRPr lang="en-US"/>
          </a:p>
        </p:txBody>
      </p:sp>
    </p:spTree>
    <p:extLst>
      <p:ext uri="{BB962C8B-B14F-4D97-AF65-F5344CB8AC3E}">
        <p14:creationId xmlns:p14="http://schemas.microsoft.com/office/powerpoint/2010/main" val="2142641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Digital (computer) imaging replacing conventional (film) systems</a:t>
            </a:r>
          </a:p>
          <a:p>
            <a:pPr lvl="1"/>
            <a:r>
              <a:rPr lang="en-US" dirty="0" smtClean="0"/>
              <a:t>Images immediately available, can be stored and transmitted electronically and post processed to improve image after the fact</a:t>
            </a:r>
          </a:p>
          <a:p>
            <a:r>
              <a:rPr lang="en-US" dirty="0" smtClean="0"/>
              <a:t>Should result in lower dose to patients due to fewer retakes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Impact of Digital Imaging</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48</a:t>
            </a:fld>
            <a:endParaRPr lang="en-US"/>
          </a:p>
        </p:txBody>
      </p:sp>
    </p:spTree>
    <p:extLst>
      <p:ext uri="{BB962C8B-B14F-4D97-AF65-F5344CB8AC3E}">
        <p14:creationId xmlns:p14="http://schemas.microsoft.com/office/powerpoint/2010/main" val="3893911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In some cases doses increased in digital systems</a:t>
            </a:r>
          </a:p>
          <a:p>
            <a:r>
              <a:rPr lang="en-US" dirty="0" smtClean="0"/>
              <a:t>Effect called dose creep </a:t>
            </a:r>
          </a:p>
          <a:p>
            <a:pPr lvl="1"/>
            <a:r>
              <a:rPr lang="en-US" dirty="0" smtClean="0"/>
              <a:t>Digital resulted in good images without changing factors, even if patient dose was higher, so factors were not optimized to lower dose.</a:t>
            </a:r>
          </a:p>
          <a:p>
            <a:pPr lvl="1"/>
            <a:r>
              <a:rPr lang="en-US" dirty="0" smtClean="0"/>
              <a:t>Also, techniques were used to reduce signal noise that resulted in increased dose.</a:t>
            </a:r>
          </a:p>
          <a:p>
            <a:r>
              <a:rPr lang="en-US" dirty="0" smtClean="0"/>
              <a:t>Manufacturer’s recommendations should be reviewed to minimize dose to patient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Dose Creep in Digital Imaging</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49</a:t>
            </a:fld>
            <a:endParaRPr lang="en-US"/>
          </a:p>
        </p:txBody>
      </p:sp>
    </p:spTree>
    <p:extLst>
      <p:ext uri="{BB962C8B-B14F-4D97-AF65-F5344CB8AC3E}">
        <p14:creationId xmlns:p14="http://schemas.microsoft.com/office/powerpoint/2010/main" val="15013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Imaging procedure should do more good than harm; therefore, exams should be performed only when necessary to:</a:t>
            </a:r>
          </a:p>
          <a:p>
            <a:endParaRPr lang="en-US" dirty="0" smtClean="0"/>
          </a:p>
          <a:p>
            <a:pPr lvl="1"/>
            <a:r>
              <a:rPr lang="en-US" dirty="0" smtClean="0"/>
              <a:t>Answer a medical question</a:t>
            </a:r>
          </a:p>
          <a:p>
            <a:pPr lvl="1"/>
            <a:r>
              <a:rPr lang="en-US" dirty="0" smtClean="0"/>
              <a:t>Treat a disease</a:t>
            </a:r>
          </a:p>
          <a:p>
            <a:pPr lvl="1"/>
            <a:r>
              <a:rPr lang="en-US" dirty="0" smtClean="0"/>
              <a:t>Guide a procedure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90538" y="152400"/>
            <a:ext cx="8229600" cy="1143000"/>
          </a:xfrm>
        </p:spPr>
        <p:txBody>
          <a:bodyPr/>
          <a:lstStyle/>
          <a:p>
            <a:r>
              <a:rPr lang="en-US" dirty="0">
                <a:solidFill>
                  <a:schemeClr val="bg1"/>
                </a:solidFill>
              </a:rPr>
              <a:t>Justification of Imaging Procedure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5</a:t>
            </a:fld>
            <a:endParaRPr lang="en-US"/>
          </a:p>
        </p:txBody>
      </p:sp>
    </p:spTree>
    <p:extLst>
      <p:ext uri="{BB962C8B-B14F-4D97-AF65-F5344CB8AC3E}">
        <p14:creationId xmlns:p14="http://schemas.microsoft.com/office/powerpoint/2010/main" val="2201913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9637"/>
            <a:ext cx="8229600" cy="4525963"/>
          </a:xfrm>
        </p:spPr>
        <p:txBody>
          <a:bodyPr>
            <a:normAutofit/>
          </a:bodyPr>
          <a:lstStyle/>
          <a:p>
            <a:r>
              <a:rPr lang="en-US" dirty="0" smtClean="0"/>
              <a:t>Sources of radiation in Medical X-ray Imaging:</a:t>
            </a:r>
          </a:p>
          <a:p>
            <a:pPr lvl="1"/>
            <a:r>
              <a:rPr lang="en-US" sz="2400" dirty="0" smtClean="0"/>
              <a:t>Primary beam – also called the useful beam; the X-ray beam coming from the tube, through the patient, to the image receptor.</a:t>
            </a:r>
          </a:p>
          <a:p>
            <a:pPr lvl="1"/>
            <a:r>
              <a:rPr lang="en-US" sz="2400" dirty="0" smtClean="0"/>
              <a:t>Scatter radiation – radiation resulting from the primary beam interacting with other materials.  The patient is often the largest source of scatter.</a:t>
            </a:r>
          </a:p>
          <a:p>
            <a:pPr lvl="1"/>
            <a:r>
              <a:rPr lang="en-US" sz="2400" dirty="0" smtClean="0"/>
              <a:t>Leakage radiation – leakage radiation from tube housing, generally a minor source from a properly housed tube.</a:t>
            </a:r>
            <a:endParaRPr lang="en-US" sz="2400"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33400"/>
            <a:ext cx="8229600" cy="1143000"/>
          </a:xfrm>
        </p:spPr>
        <p:txBody>
          <a:bodyPr>
            <a:noAutofit/>
          </a:bodyPr>
          <a:lstStyle/>
          <a:p>
            <a:r>
              <a:rPr lang="en-US" dirty="0">
                <a:solidFill>
                  <a:schemeClr val="bg1"/>
                </a:solidFill>
              </a:rPr>
              <a:t>Reducing Patient (and employee) Dose from Medical X-rays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50</a:t>
            </a:fld>
            <a:endParaRPr lang="en-US"/>
          </a:p>
        </p:txBody>
      </p:sp>
    </p:spTree>
    <p:extLst>
      <p:ext uri="{BB962C8B-B14F-4D97-AF65-F5344CB8AC3E}">
        <p14:creationId xmlns:p14="http://schemas.microsoft.com/office/powerpoint/2010/main" val="3744167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200400"/>
          </a:xfrm>
        </p:spPr>
        <p:txBody>
          <a:bodyPr/>
          <a:lstStyle/>
          <a:p>
            <a:r>
              <a:rPr lang="en-US" dirty="0" smtClean="0"/>
              <a:t>Chapter 221.11 of the Pa. Code, Title 25 - Environmental Protection, has a list of responsibilities for registrants to ensure doses are ALARA</a:t>
            </a:r>
          </a:p>
          <a:p>
            <a:r>
              <a:rPr lang="en-US" dirty="0" smtClean="0"/>
              <a:t>These responsibilities are summarized in the following tables: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57200"/>
            <a:ext cx="8229600" cy="1143000"/>
          </a:xfrm>
        </p:spPr>
        <p:txBody>
          <a:bodyPr>
            <a:noAutofit/>
          </a:bodyPr>
          <a:lstStyle/>
          <a:p>
            <a:r>
              <a:rPr lang="en-US" dirty="0">
                <a:solidFill>
                  <a:schemeClr val="bg1"/>
                </a:solidFill>
              </a:rPr>
              <a:t>Administrative Controls for Reducing Radiation Doses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51</a:t>
            </a:fld>
            <a:endParaRPr lang="en-US"/>
          </a:p>
        </p:txBody>
      </p:sp>
    </p:spTree>
    <p:extLst>
      <p:ext uri="{BB962C8B-B14F-4D97-AF65-F5344CB8AC3E}">
        <p14:creationId xmlns:p14="http://schemas.microsoft.com/office/powerpoint/2010/main" val="2305360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4543776"/>
              </p:ext>
            </p:extLst>
          </p:nvPr>
        </p:nvGraphicFramePr>
        <p:xfrm>
          <a:off x="152400" y="152402"/>
          <a:ext cx="8839200" cy="6602069"/>
        </p:xfrm>
        <a:graphic>
          <a:graphicData uri="http://schemas.openxmlformats.org/drawingml/2006/table">
            <a:tbl>
              <a:tblPr firstRow="1" firstCol="1" bandRow="1">
                <a:tableStyleId>{5C22544A-7EE6-4342-B048-85BDC9FD1C3A}</a:tableStyleId>
              </a:tblPr>
              <a:tblGrid>
                <a:gridCol w="1186617"/>
                <a:gridCol w="4374037"/>
                <a:gridCol w="3278546"/>
              </a:tblGrid>
              <a:tr h="668772">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Summary of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221.11(a)</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Registrant is responsible for directing operation and assuring requirements are met.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221.11(b)</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Operator(s) shall be instructed in safe operating procedures and competent to use equipment.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Instructions shall include items in Appendix A of this section.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221.11(c)</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Chart specifying techniques performed with system </a:t>
                      </a:r>
                      <a:r>
                        <a:rPr lang="en-US" sz="1600" dirty="0" smtClean="0">
                          <a:effectLst/>
                        </a:rPr>
                        <a:t>and technique charts for patient size (ex., adult vs. child) shall </a:t>
                      </a:r>
                      <a:r>
                        <a:rPr lang="en-US" sz="1600" dirty="0">
                          <a:effectLst/>
                        </a:rPr>
                        <a:t>be provided in vicinity of control panel.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Chart </a:t>
                      </a:r>
                      <a:r>
                        <a:rPr lang="en-US" sz="1600" dirty="0" smtClean="0">
                          <a:effectLst/>
                        </a:rPr>
                        <a:t>(or protocol</a:t>
                      </a:r>
                      <a:r>
                        <a:rPr lang="en-US" sz="1600" baseline="0" dirty="0" smtClean="0">
                          <a:effectLst/>
                        </a:rPr>
                        <a:t> information) </a:t>
                      </a:r>
                      <a:r>
                        <a:rPr lang="en-US" sz="1600" dirty="0" smtClean="0">
                          <a:effectLst/>
                        </a:rPr>
                        <a:t>should </a:t>
                      </a:r>
                      <a:r>
                        <a:rPr lang="en-US" sz="1600" dirty="0">
                          <a:effectLst/>
                        </a:rPr>
                        <a:t>contain pertinent information to particular exams.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8469">
                <a:tc>
                  <a:txBody>
                    <a:bodyPr/>
                    <a:lstStyle/>
                    <a:p>
                      <a:pPr marL="0" marR="0">
                        <a:lnSpc>
                          <a:spcPct val="107000"/>
                        </a:lnSpc>
                        <a:spcBef>
                          <a:spcPts val="0"/>
                        </a:spcBef>
                        <a:spcAft>
                          <a:spcPts val="0"/>
                        </a:spcAft>
                      </a:pPr>
                      <a:r>
                        <a:rPr lang="en-US" sz="1600">
                          <a:effectLst/>
                        </a:rPr>
                        <a:t>221.11(d)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Written safety procedures and rules shall be available- including restrictions for safe 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Operator shall be able to demonstrate familiarity with these rules.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Only staff and others required for procedure or training shall be in room during the exposure.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Exception may be made for other patients in room that cannot be moved out (see 221.11(e)(3) </a:t>
                      </a:r>
                      <a:r>
                        <a:rPr lang="en-US" sz="1600" dirty="0" smtClean="0">
                          <a:effectLst/>
                        </a:rPr>
                        <a:t>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20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221.11(e)(1)</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Except for patient, individuals shall be positioned so that no body part will be struck by the useful beam unless protected by 0.5 mm lead equivalent material.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Lead equivalent of material determined at 60kV.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52</a:t>
            </a:fld>
            <a:endParaRPr lang="en-US"/>
          </a:p>
        </p:txBody>
      </p:sp>
    </p:spTree>
    <p:extLst>
      <p:ext uri="{BB962C8B-B14F-4D97-AF65-F5344CB8AC3E}">
        <p14:creationId xmlns:p14="http://schemas.microsoft.com/office/powerpoint/2010/main" val="3271793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9919143"/>
              </p:ext>
            </p:extLst>
          </p:nvPr>
        </p:nvGraphicFramePr>
        <p:xfrm>
          <a:off x="32982" y="29570"/>
          <a:ext cx="9144000" cy="6828430"/>
        </p:xfrm>
        <a:graphic>
          <a:graphicData uri="http://schemas.openxmlformats.org/drawingml/2006/table">
            <a:tbl>
              <a:tblPr firstRow="1" firstCol="1" bandRow="1">
                <a:tableStyleId>{5C22544A-7EE6-4342-B048-85BDC9FD1C3A}</a:tableStyleId>
              </a:tblPr>
              <a:tblGrid>
                <a:gridCol w="1294726"/>
                <a:gridCol w="4232647"/>
                <a:gridCol w="3616627"/>
              </a:tblGrid>
              <a:tr h="648238">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Summary of Requirement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677">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Personnel required for exam shall be protected by protective aprons or barriers of at least 0.25 mm lead equivalent or not in direct line of useful beam and at least 2 meters away</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Two meter distance is based on nearest portion of body from both tube head and nearest edge of image receptor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7288">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221.11(e)(3)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Other patient(s) in room that cannot be moved shall be protected by barriers of at least 0.25 mm lead or equivalent material; positioned out of direct line of the useful beam; and at least 2 meters away.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Again, two meter distance is based on nearest portion of body from both the tube head and nearest edge of image receptor.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353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No individual except patient being examined may be in useful beam, unless required to conduct procedure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5409">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When patient’s gonads are in useful beam, gonad shielding of at least 0.5 mm lead equivalent shall be used unless it interferes with procedure.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7288">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Individuals may not be exposed to useful beam except for healing arts purposes or approved research (see 221.15)</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Specifically prohibited are exposures for: training, demonstrations, other non-healing purposes.  Exposures for screening purposes must be approved (see 221.13)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53</a:t>
            </a:fld>
            <a:endParaRPr lang="en-US"/>
          </a:p>
        </p:txBody>
      </p:sp>
    </p:spTree>
    <p:extLst>
      <p:ext uri="{BB962C8B-B14F-4D97-AF65-F5344CB8AC3E}">
        <p14:creationId xmlns:p14="http://schemas.microsoft.com/office/powerpoint/2010/main" val="4213256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2095791"/>
              </p:ext>
            </p:extLst>
          </p:nvPr>
        </p:nvGraphicFramePr>
        <p:xfrm>
          <a:off x="0" y="0"/>
          <a:ext cx="9144000" cy="6707109"/>
        </p:xfrm>
        <a:graphic>
          <a:graphicData uri="http://schemas.openxmlformats.org/drawingml/2006/table">
            <a:tbl>
              <a:tblPr firstRow="1" firstCol="1" bandRow="1">
                <a:tableStyleId>{5C22544A-7EE6-4342-B048-85BDC9FD1C3A}</a:tableStyleId>
              </a:tblPr>
              <a:tblGrid>
                <a:gridCol w="1163782"/>
                <a:gridCol w="5001819"/>
                <a:gridCol w="2978399"/>
              </a:tblGrid>
              <a:tr h="596663">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Summary of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82045">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221.11(h)</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If </a:t>
                      </a:r>
                      <a:r>
                        <a:rPr lang="en-US" sz="1600" dirty="0">
                          <a:effectLst/>
                        </a:rPr>
                        <a:t>patient or image receptor requires auxiliary support during exposure: (1) Mechanical holding devices shall be used when technique permits, (2) Human holder shall be protected per 221.11(e), (3) Individual may not be used to routinely hold image receptors or patients.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6953">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221.11(i)</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Procedures and auxiliary equipment for minimizing patient and personnel exposure commensurate with needed diagnostic information shall be utilized.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033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Screen and film systems used shall be spectrally compatible.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Defective screens may not be used for diagnostic screening.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69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221.11(k)</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Film may not be used without intensifying screens for routine diagnostic imaging.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An exception to this is for intraoral radiography.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576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221.11(l)</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Shall have a documented QA program in accordance with guidelines established by DEP or by an appropriate organization recognized by DEP.  At a minimum, QA program shall address: (1) Repeat rate, (2) Image recording, processing, and viewing, (3) Maintenance and modifications to QA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Records shall be maintained for inspection by DEP for 3 years.  DEP’s guidelines and list of recognized organizations are available on DEP’s website and on request.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69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221.11(m)</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Neither the X-ray tube housing nor collimating device may be hand-held during exposure.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259034" y="1612900"/>
            <a:ext cx="104007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54</a:t>
            </a:fld>
            <a:endParaRPr lang="en-US"/>
          </a:p>
        </p:txBody>
      </p:sp>
    </p:spTree>
    <p:extLst>
      <p:ext uri="{BB962C8B-B14F-4D97-AF65-F5344CB8AC3E}">
        <p14:creationId xmlns:p14="http://schemas.microsoft.com/office/powerpoint/2010/main" val="205657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r>
              <a:rPr lang="en-US" dirty="0" err="1" smtClean="0"/>
              <a:t>kVp</a:t>
            </a:r>
            <a:r>
              <a:rPr lang="en-US" dirty="0" smtClean="0"/>
              <a:t> and </a:t>
            </a:r>
            <a:r>
              <a:rPr lang="en-US" dirty="0" err="1" smtClean="0"/>
              <a:t>mAs</a:t>
            </a:r>
            <a:r>
              <a:rPr lang="en-US" dirty="0" smtClean="0"/>
              <a:t> settings</a:t>
            </a:r>
          </a:p>
          <a:p>
            <a:pPr lvl="1"/>
            <a:r>
              <a:rPr lang="en-US" dirty="0" smtClean="0"/>
              <a:t>Generally lowest dose is achieved when </a:t>
            </a:r>
            <a:r>
              <a:rPr lang="en-US" dirty="0" err="1" smtClean="0"/>
              <a:t>kVp</a:t>
            </a:r>
            <a:r>
              <a:rPr lang="en-US" dirty="0" smtClean="0"/>
              <a:t> settings are increased and </a:t>
            </a:r>
            <a:r>
              <a:rPr lang="en-US" dirty="0" err="1" smtClean="0"/>
              <a:t>mAs</a:t>
            </a:r>
            <a:r>
              <a:rPr lang="en-US" dirty="0" smtClean="0"/>
              <a:t> settings decreased within the limits of obtaining a good image.</a:t>
            </a:r>
          </a:p>
          <a:p>
            <a:pPr lvl="1"/>
            <a:r>
              <a:rPr lang="en-US" dirty="0" smtClean="0"/>
              <a:t>Prevent dose creep by “technique creep” – gradually increase </a:t>
            </a:r>
            <a:r>
              <a:rPr lang="en-US" dirty="0" err="1" smtClean="0"/>
              <a:t>kVp</a:t>
            </a:r>
            <a:r>
              <a:rPr lang="en-US" dirty="0" smtClean="0"/>
              <a:t> while decreasing </a:t>
            </a:r>
            <a:r>
              <a:rPr lang="en-US" dirty="0" err="1" smtClean="0"/>
              <a:t>mAs</a:t>
            </a:r>
            <a:r>
              <a:rPr lang="en-US" dirty="0" smtClean="0"/>
              <a:t> over successive exams as long as image quality remains satisfactory until optimum reached.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9" name="Slide Number Placeholder 8"/>
          <p:cNvSpPr>
            <a:spLocks noGrp="1"/>
          </p:cNvSpPr>
          <p:nvPr>
            <p:ph type="sldNum" sz="quarter" idx="12"/>
          </p:nvPr>
        </p:nvSpPr>
        <p:spPr/>
        <p:txBody>
          <a:bodyPr/>
          <a:lstStyle/>
          <a:p>
            <a:fld id="{843C29A5-C1FD-44EF-B16D-E9AEA9B66349}" type="slidenum">
              <a:rPr lang="en-US" smtClean="0"/>
              <a:t>55</a:t>
            </a:fld>
            <a:endParaRPr lang="en-US"/>
          </a:p>
        </p:txBody>
      </p:sp>
    </p:spTree>
    <p:extLst>
      <p:ext uri="{BB962C8B-B14F-4D97-AF65-F5344CB8AC3E}">
        <p14:creationId xmlns:p14="http://schemas.microsoft.com/office/powerpoint/2010/main" val="355044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normAutofit lnSpcReduction="10000"/>
          </a:bodyPr>
          <a:lstStyle/>
          <a:p>
            <a:r>
              <a:rPr lang="en-US" dirty="0" smtClean="0"/>
              <a:t>Use of grids</a:t>
            </a:r>
          </a:p>
          <a:p>
            <a:pPr lvl="1"/>
            <a:r>
              <a:rPr lang="en-US" dirty="0" smtClean="0"/>
              <a:t>While grids can reduce scatter radiation and increase image quality, they increase dose to patient.</a:t>
            </a:r>
          </a:p>
          <a:p>
            <a:pPr lvl="1"/>
            <a:r>
              <a:rPr lang="en-US" dirty="0" smtClean="0"/>
              <a:t>Use only as necessary and avoid on children.</a:t>
            </a:r>
          </a:p>
          <a:p>
            <a:r>
              <a:rPr lang="en-US" dirty="0" smtClean="0"/>
              <a:t>Reducing Dose from scatter radiation</a:t>
            </a:r>
          </a:p>
          <a:p>
            <a:pPr lvl="1"/>
            <a:r>
              <a:rPr lang="en-US" dirty="0" smtClean="0"/>
              <a:t>Workers should increase distance from patient, especially from beam side. </a:t>
            </a:r>
          </a:p>
          <a:p>
            <a:pPr lvl="1"/>
            <a:r>
              <a:rPr lang="en-US" dirty="0" smtClean="0"/>
              <a:t>Use carbon fiber or similar material for cassettes, grids and tables.</a:t>
            </a:r>
          </a:p>
        </p:txBody>
      </p:sp>
      <p:pic>
        <p:nvPicPr>
          <p:cNvPr id="9" name="Picture 8"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5" name="Slide Number Placeholder 4"/>
          <p:cNvSpPr>
            <a:spLocks noGrp="1"/>
          </p:cNvSpPr>
          <p:nvPr>
            <p:ph type="sldNum" sz="quarter" idx="12"/>
          </p:nvPr>
        </p:nvSpPr>
        <p:spPr/>
        <p:txBody>
          <a:bodyPr/>
          <a:lstStyle/>
          <a:p>
            <a:fld id="{843C29A5-C1FD-44EF-B16D-E9AEA9B66349}" type="slidenum">
              <a:rPr lang="en-US" smtClean="0"/>
              <a:t>56</a:t>
            </a:fld>
            <a:endParaRPr lang="en-US"/>
          </a:p>
        </p:txBody>
      </p:sp>
    </p:spTree>
    <p:extLst>
      <p:ext uri="{BB962C8B-B14F-4D97-AF65-F5344CB8AC3E}">
        <p14:creationId xmlns:p14="http://schemas.microsoft.com/office/powerpoint/2010/main" val="937296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9637"/>
            <a:ext cx="8229600" cy="2392363"/>
          </a:xfrm>
        </p:spPr>
        <p:txBody>
          <a:bodyPr>
            <a:normAutofit lnSpcReduction="10000"/>
          </a:bodyPr>
          <a:lstStyle/>
          <a:p>
            <a:r>
              <a:rPr lang="en-US" dirty="0" smtClean="0"/>
              <a:t>Collimation and Beam Size</a:t>
            </a:r>
          </a:p>
          <a:p>
            <a:pPr lvl="1"/>
            <a:r>
              <a:rPr lang="en-US" dirty="0" smtClean="0"/>
              <a:t>Primary beam should be sized to cover area of interest but not overly exceed it.</a:t>
            </a:r>
          </a:p>
          <a:p>
            <a:pPr lvl="1"/>
            <a:r>
              <a:rPr lang="en-US" dirty="0" smtClean="0"/>
              <a:t>Collimation to the clinical region of interest should be performed prior to patient 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7" name="Slide Number Placeholder 6"/>
          <p:cNvSpPr>
            <a:spLocks noGrp="1"/>
          </p:cNvSpPr>
          <p:nvPr>
            <p:ph type="sldNum" sz="quarter" idx="12"/>
          </p:nvPr>
        </p:nvSpPr>
        <p:spPr/>
        <p:txBody>
          <a:bodyPr/>
          <a:lstStyle/>
          <a:p>
            <a:fld id="{843C29A5-C1FD-44EF-B16D-E9AEA9B66349}" type="slidenum">
              <a:rPr lang="en-US" smtClean="0"/>
              <a:t>57</a:t>
            </a:fld>
            <a:endParaRPr lang="en-US"/>
          </a:p>
        </p:txBody>
      </p:sp>
    </p:spTree>
    <p:extLst>
      <p:ext uri="{BB962C8B-B14F-4D97-AF65-F5344CB8AC3E}">
        <p14:creationId xmlns:p14="http://schemas.microsoft.com/office/powerpoint/2010/main" val="130922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Historically, children have been imaged with settings similar to adults – resulting in unnecessary dose.</a:t>
            </a:r>
          </a:p>
          <a:p>
            <a:r>
              <a:rPr lang="en-US" dirty="0" smtClean="0"/>
              <a:t>IMAGE GENTLY campaign designed to make medical staff and parents aware of potentially unnecessary exposure to children.</a:t>
            </a:r>
          </a:p>
          <a:p>
            <a:r>
              <a:rPr lang="en-US" dirty="0" smtClean="0"/>
              <a:t>See website at: www.pedrad.org/associations/5364/ig/home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Special Cases - Children</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58</a:t>
            </a:fld>
            <a:endParaRPr lang="en-US"/>
          </a:p>
        </p:txBody>
      </p:sp>
    </p:spTree>
    <p:extLst>
      <p:ext uri="{BB962C8B-B14F-4D97-AF65-F5344CB8AC3E}">
        <p14:creationId xmlns:p14="http://schemas.microsoft.com/office/powerpoint/2010/main" val="779012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4800" y="1066800"/>
            <a:ext cx="8486775" cy="4754562"/>
          </a:xfrm>
        </p:spPr>
      </p:pic>
      <p:sp>
        <p:nvSpPr>
          <p:cNvPr id="5" name="Slide Number Placeholder 4"/>
          <p:cNvSpPr>
            <a:spLocks noGrp="1"/>
          </p:cNvSpPr>
          <p:nvPr>
            <p:ph type="sldNum" sz="quarter" idx="12"/>
          </p:nvPr>
        </p:nvSpPr>
        <p:spPr/>
        <p:txBody>
          <a:bodyPr/>
          <a:lstStyle/>
          <a:p>
            <a:fld id="{843C29A5-C1FD-44EF-B16D-E9AEA9B66349}" type="slidenum">
              <a:rPr lang="en-US" smtClean="0"/>
              <a:t>59</a:t>
            </a:fld>
            <a:endParaRPr lang="en-US"/>
          </a:p>
        </p:txBody>
      </p:sp>
    </p:spTree>
    <p:extLst>
      <p:ext uri="{BB962C8B-B14F-4D97-AF65-F5344CB8AC3E}">
        <p14:creationId xmlns:p14="http://schemas.microsoft.com/office/powerpoint/2010/main" val="11232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Exams should use techniques that are adjusted to:</a:t>
            </a:r>
          </a:p>
          <a:p>
            <a:pPr lvl="1"/>
            <a:r>
              <a:rPr lang="en-US" dirty="0" smtClean="0"/>
              <a:t>Administer lowest radiation dose that yields image quality adequate for diagnosis or intervention</a:t>
            </a:r>
          </a:p>
          <a:p>
            <a:r>
              <a:rPr lang="en-US" dirty="0" smtClean="0"/>
              <a:t>That is, radiation doses should be “As Low As Reasonably Achievable,” referred to as the </a:t>
            </a:r>
            <a:r>
              <a:rPr lang="en-US" u="sng" dirty="0" smtClean="0"/>
              <a:t>ALARA Principle</a:t>
            </a:r>
            <a:endParaRPr lang="en-US" u="sng" dirty="0"/>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533400" y="152400"/>
            <a:ext cx="8229600" cy="1143000"/>
          </a:xfrm>
        </p:spPr>
        <p:txBody>
          <a:bodyPr/>
          <a:lstStyle/>
          <a:p>
            <a:r>
              <a:rPr lang="en-US" dirty="0">
                <a:solidFill>
                  <a:schemeClr val="bg1"/>
                </a:solidFill>
              </a:rPr>
              <a:t>Optimization of Imaging Procedure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sp>
        <p:nvSpPr>
          <p:cNvPr id="9" name="Slide Number Placeholder 8"/>
          <p:cNvSpPr>
            <a:spLocks noGrp="1"/>
          </p:cNvSpPr>
          <p:nvPr>
            <p:ph type="sldNum" sz="quarter" idx="12"/>
          </p:nvPr>
        </p:nvSpPr>
        <p:spPr/>
        <p:txBody>
          <a:bodyPr/>
          <a:lstStyle/>
          <a:p>
            <a:fld id="{843C29A5-C1FD-44EF-B16D-E9AEA9B66349}" type="slidenum">
              <a:rPr lang="en-US" smtClean="0"/>
              <a:t>6</a:t>
            </a:fld>
            <a:endParaRPr lang="en-US"/>
          </a:p>
        </p:txBody>
      </p:sp>
    </p:spTree>
    <p:extLst>
      <p:ext uri="{BB962C8B-B14F-4D97-AF65-F5344CB8AC3E}">
        <p14:creationId xmlns:p14="http://schemas.microsoft.com/office/powerpoint/2010/main" val="744693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625" y="0"/>
            <a:ext cx="5496749" cy="68580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60</a:t>
            </a:fld>
            <a:endParaRPr lang="en-US"/>
          </a:p>
        </p:txBody>
      </p:sp>
    </p:spTree>
    <p:extLst>
      <p:ext uri="{BB962C8B-B14F-4D97-AF65-F5344CB8AC3E}">
        <p14:creationId xmlns:p14="http://schemas.microsoft.com/office/powerpoint/2010/main" val="3075685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28600"/>
            <a:ext cx="5867400" cy="64770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61</a:t>
            </a:fld>
            <a:endParaRPr lang="en-US"/>
          </a:p>
        </p:txBody>
      </p:sp>
    </p:spTree>
    <p:extLst>
      <p:ext uri="{BB962C8B-B14F-4D97-AF65-F5344CB8AC3E}">
        <p14:creationId xmlns:p14="http://schemas.microsoft.com/office/powerpoint/2010/main" val="3569139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lnSpcReduction="10000"/>
          </a:bodyPr>
          <a:lstStyle/>
          <a:p>
            <a:r>
              <a:rPr lang="en-US" dirty="0" smtClean="0"/>
              <a:t>International Atomic Energy Agency has </a:t>
            </a:r>
            <a:r>
              <a:rPr lang="en-US" dirty="0" err="1" smtClean="0"/>
              <a:t>PowerPoints</a:t>
            </a:r>
            <a:r>
              <a:rPr lang="en-US" dirty="0" smtClean="0"/>
              <a:t> available for free:</a:t>
            </a:r>
          </a:p>
          <a:p>
            <a:r>
              <a:rPr lang="en-US" dirty="0" smtClean="0">
                <a:hlinkClick r:id="rId2"/>
              </a:rPr>
              <a:t>http://rpop.iaea.org/RPOP/Content/AdditionalResources/Training/1 </a:t>
            </a:r>
            <a:r>
              <a:rPr lang="en-US" dirty="0" err="1" smtClean="0">
                <a:hlinkClick r:id="rId2"/>
              </a:rPr>
              <a:t>TrainingMaterial</a:t>
            </a:r>
            <a:r>
              <a:rPr lang="en-US" dirty="0" smtClean="0">
                <a:hlinkClick r:id="rId2"/>
              </a:rPr>
              <a:t>/PaediatricRadiology.htm</a:t>
            </a:r>
            <a:endParaRPr lang="en-US" dirty="0" smtClean="0"/>
          </a:p>
          <a:p>
            <a:r>
              <a:rPr lang="en-US" dirty="0" smtClean="0"/>
              <a:t>Poster from site:</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2472" y="1600200"/>
            <a:ext cx="4242195" cy="4251325"/>
          </a:xfrm>
        </p:spPr>
      </p:pic>
      <p:pic>
        <p:nvPicPr>
          <p:cNvPr id="5"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Additional Sources of Information</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62</a:t>
            </a:fld>
            <a:endParaRPr lang="en-US"/>
          </a:p>
        </p:txBody>
      </p:sp>
    </p:spTree>
    <p:extLst>
      <p:ext uri="{BB962C8B-B14F-4D97-AF65-F5344CB8AC3E}">
        <p14:creationId xmlns:p14="http://schemas.microsoft.com/office/powerpoint/2010/main" val="2529075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55837"/>
            <a:ext cx="8229600" cy="3687763"/>
          </a:xfrm>
        </p:spPr>
        <p:txBody>
          <a:bodyPr/>
          <a:lstStyle/>
          <a:p>
            <a:pPr lvl="1"/>
            <a:r>
              <a:rPr lang="en-US" dirty="0" smtClean="0"/>
              <a:t>Larger patients often require adjustments to </a:t>
            </a:r>
            <a:r>
              <a:rPr lang="en-US" dirty="0" err="1" smtClean="0"/>
              <a:t>kVp</a:t>
            </a:r>
            <a:r>
              <a:rPr lang="en-US" dirty="0" smtClean="0"/>
              <a:t> and </a:t>
            </a:r>
            <a:r>
              <a:rPr lang="en-US" dirty="0" err="1" smtClean="0"/>
              <a:t>mAs</a:t>
            </a:r>
            <a:r>
              <a:rPr lang="en-US" dirty="0" smtClean="0"/>
              <a:t> that result in higher dose.</a:t>
            </a:r>
          </a:p>
          <a:p>
            <a:pPr lvl="1"/>
            <a:r>
              <a:rPr lang="en-US" dirty="0" smtClean="0"/>
              <a:t>Example: An increase of body thickness from 16 to 24 cm increases scatter 5X.</a:t>
            </a:r>
          </a:p>
          <a:p>
            <a:pPr lvl="1"/>
            <a:r>
              <a:rPr lang="en-US" dirty="0" smtClean="0"/>
              <a:t>Staff should take additional precautions such as increasing distance from patient or use of portable shields.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9475" y="462887"/>
            <a:ext cx="8229600" cy="1143000"/>
          </a:xfrm>
        </p:spPr>
        <p:txBody>
          <a:bodyPr>
            <a:normAutofit fontScale="90000"/>
          </a:bodyPr>
          <a:lstStyle/>
          <a:p>
            <a:r>
              <a:rPr lang="en-US" dirty="0">
                <a:solidFill>
                  <a:schemeClr val="bg1"/>
                </a:solidFill>
              </a:rPr>
              <a:t>Other Special Cases – </a:t>
            </a:r>
            <a:br>
              <a:rPr lang="en-US" dirty="0">
                <a:solidFill>
                  <a:schemeClr val="bg1"/>
                </a:solidFill>
              </a:rPr>
            </a:br>
            <a:r>
              <a:rPr lang="en-US" dirty="0">
                <a:solidFill>
                  <a:schemeClr val="bg1"/>
                </a:solidFill>
              </a:rPr>
              <a:t> Patient Size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63</a:t>
            </a:fld>
            <a:endParaRPr lang="en-US"/>
          </a:p>
        </p:txBody>
      </p:sp>
    </p:spTree>
    <p:extLst>
      <p:ext uri="{BB962C8B-B14F-4D97-AF65-F5344CB8AC3E}">
        <p14:creationId xmlns:p14="http://schemas.microsoft.com/office/powerpoint/2010/main" val="2937200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r>
              <a:rPr lang="en-US" dirty="0" smtClean="0"/>
              <a:t>Special care should be taken to reduce dose to fetus:</a:t>
            </a:r>
          </a:p>
          <a:p>
            <a:pPr lvl="1"/>
            <a:r>
              <a:rPr lang="en-US" dirty="0" smtClean="0"/>
              <a:t>Females of child-bearing age should be informed of risks.</a:t>
            </a:r>
          </a:p>
          <a:p>
            <a:pPr lvl="1"/>
            <a:r>
              <a:rPr lang="en-US" dirty="0" smtClean="0"/>
              <a:t>Warning signs should be posted.</a:t>
            </a:r>
          </a:p>
          <a:p>
            <a:pPr lvl="1"/>
            <a:r>
              <a:rPr lang="en-US" dirty="0" smtClean="0"/>
              <a:t>If X-ray is necessary, efforts should be made to reduce dose to fetus through shielding and/or positioning.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Pregnant Patients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64</a:t>
            </a:fld>
            <a:endParaRPr lang="en-US"/>
          </a:p>
        </p:txBody>
      </p:sp>
    </p:spTree>
    <p:extLst>
      <p:ext uri="{BB962C8B-B14F-4D97-AF65-F5344CB8AC3E}">
        <p14:creationId xmlns:p14="http://schemas.microsoft.com/office/powerpoint/2010/main" val="26795417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Female medical staff required by federal and state regulations to be instructed on risks.</a:t>
            </a:r>
          </a:p>
          <a:p>
            <a:r>
              <a:rPr lang="en-US" dirty="0" smtClean="0"/>
              <a:t>Special limits apply to “declared” pregnant female (woman has option to declare pregnancy).</a:t>
            </a:r>
          </a:p>
          <a:p>
            <a:r>
              <a:rPr lang="en-US" dirty="0" smtClean="0"/>
              <a:t>NRC Regulatory Guide 8.13 provides information on risks, instructions on declaring pregnancy, and lower limits that then apply.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Pregnant </a:t>
            </a:r>
            <a:r>
              <a:rPr lang="en-US" dirty="0" smtClean="0">
                <a:solidFill>
                  <a:schemeClr val="bg1"/>
                </a:solidFill>
              </a:rPr>
              <a:t>Workers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65</a:t>
            </a:fld>
            <a:endParaRPr lang="en-US"/>
          </a:p>
        </p:txBody>
      </p:sp>
    </p:spTree>
    <p:extLst>
      <p:ext uri="{BB962C8B-B14F-4D97-AF65-F5344CB8AC3E}">
        <p14:creationId xmlns:p14="http://schemas.microsoft.com/office/powerpoint/2010/main" val="1313407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US" dirty="0" smtClean="0">
                <a:effectLst>
                  <a:outerShdw blurRad="38100" dist="38100" dir="2700000" algn="tl">
                    <a:srgbClr val="000000">
                      <a:alpha val="43137"/>
                    </a:srgbClr>
                  </a:outerShdw>
                </a:effectLst>
              </a:rPr>
              <a:t>Radiation Safety Plan, Documentation and QA/QC</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304800"/>
            <a:ext cx="6858000" cy="769441"/>
          </a:xfrm>
          <a:prstGeom prst="rect">
            <a:avLst/>
          </a:prstGeom>
          <a:noFill/>
        </p:spPr>
        <p:txBody>
          <a:bodyPr wrap="square" rtlCol="0">
            <a:spAutoFit/>
          </a:bodyPr>
          <a:lstStyle/>
          <a:p>
            <a:pPr algn="ctr"/>
            <a:r>
              <a:rPr lang="en-US" sz="4400" dirty="0" smtClean="0">
                <a:solidFill>
                  <a:schemeClr val="bg1"/>
                </a:solidFill>
              </a:rPr>
              <a:t>Part 4</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66</a:t>
            </a:fld>
            <a:endParaRPr lang="en-US"/>
          </a:p>
        </p:txBody>
      </p:sp>
    </p:spTree>
    <p:extLst>
      <p:ext uri="{BB962C8B-B14F-4D97-AF65-F5344CB8AC3E}">
        <p14:creationId xmlns:p14="http://schemas.microsoft.com/office/powerpoint/2010/main" val="40840886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4800" dirty="0" smtClean="0"/>
          </a:p>
          <a:p>
            <a:pPr marL="0" indent="0" algn="ctr">
              <a:buNone/>
            </a:pPr>
            <a:r>
              <a:rPr lang="en-US" sz="3600" dirty="0" smtClean="0"/>
              <a:t>Mechanism that ensures registrant properly directs X-ray 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a:solidFill>
                  <a:schemeClr val="bg1"/>
                </a:solidFill>
              </a:rPr>
              <a:t>Radiation Safety Plan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67</a:t>
            </a:fld>
            <a:endParaRPr lang="en-US"/>
          </a:p>
        </p:txBody>
      </p:sp>
    </p:spTree>
    <p:extLst>
      <p:ext uri="{BB962C8B-B14F-4D97-AF65-F5344CB8AC3E}">
        <p14:creationId xmlns:p14="http://schemas.microsoft.com/office/powerpoint/2010/main" val="37764936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068763"/>
          </a:xfrm>
        </p:spPr>
        <p:txBody>
          <a:bodyPr/>
          <a:lstStyle/>
          <a:p>
            <a:r>
              <a:rPr lang="en-US" dirty="0" smtClean="0"/>
              <a:t>Plan should ensure that:</a:t>
            </a:r>
          </a:p>
          <a:p>
            <a:pPr lvl="1"/>
            <a:r>
              <a:rPr lang="en-US" sz="2400" dirty="0"/>
              <a:t>R</a:t>
            </a:r>
            <a:r>
              <a:rPr lang="en-US" sz="2400" dirty="0" smtClean="0"/>
              <a:t>adiation activities are performed in accordance with existing laws and regulations. </a:t>
            </a:r>
          </a:p>
          <a:p>
            <a:pPr lvl="1"/>
            <a:r>
              <a:rPr lang="en-US" sz="2400" dirty="0" smtClean="0"/>
              <a:t> </a:t>
            </a:r>
            <a:r>
              <a:rPr lang="en-US" sz="2400" dirty="0"/>
              <a:t>S</a:t>
            </a:r>
            <a:r>
              <a:rPr lang="en-US" sz="2400" dirty="0" smtClean="0"/>
              <a:t>taff are equipped with knowledge of available options regarding risk vs. benefit determinations and appropriate examinations.</a:t>
            </a:r>
          </a:p>
          <a:p>
            <a:pPr lvl="1"/>
            <a:r>
              <a:rPr lang="en-US" sz="2400" dirty="0" smtClean="0"/>
              <a:t>X-ray users and surrounding public receive adequate protection.</a:t>
            </a:r>
          </a:p>
          <a:p>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8900" y="1987729"/>
            <a:ext cx="3886200" cy="369332"/>
          </a:xfrm>
          <a:prstGeom prst="rect">
            <a:avLst/>
          </a:prstGeom>
          <a:noFill/>
        </p:spPr>
        <p:txBody>
          <a:bodyPr wrap="square" rtlCol="0">
            <a:spAutoFit/>
          </a:bodyPr>
          <a:lstStyle/>
          <a:p>
            <a:r>
              <a:rPr lang="en-US" dirty="0"/>
              <a:t>From Federal Guidance Report No. 14</a:t>
            </a:r>
          </a:p>
        </p:txBody>
      </p:sp>
      <p:sp>
        <p:nvSpPr>
          <p:cNvPr id="8" name="Title 7"/>
          <p:cNvSpPr>
            <a:spLocks noGrp="1"/>
          </p:cNvSpPr>
          <p:nvPr>
            <p:ph type="title"/>
          </p:nvPr>
        </p:nvSpPr>
        <p:spPr>
          <a:xfrm>
            <a:off x="457200" y="457200"/>
            <a:ext cx="8229600" cy="1143000"/>
          </a:xfrm>
        </p:spPr>
        <p:txBody>
          <a:bodyPr>
            <a:noAutofit/>
          </a:bodyPr>
          <a:lstStyle/>
          <a:p>
            <a:r>
              <a:rPr lang="en-US" dirty="0">
                <a:solidFill>
                  <a:schemeClr val="bg1"/>
                </a:solidFill>
              </a:rPr>
              <a:t>Guidance for Diagnostic &amp; Interventional X-ray Procedures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68</a:t>
            </a:fld>
            <a:endParaRPr lang="en-US"/>
          </a:p>
        </p:txBody>
      </p:sp>
    </p:spTree>
    <p:extLst>
      <p:ext uri="{BB962C8B-B14F-4D97-AF65-F5344CB8AC3E}">
        <p14:creationId xmlns:p14="http://schemas.microsoft.com/office/powerpoint/2010/main" val="270324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1"/>
            <a:ext cx="8229600" cy="3505200"/>
          </a:xfrm>
        </p:spPr>
        <p:txBody>
          <a:bodyPr/>
          <a:lstStyle/>
          <a:p>
            <a:r>
              <a:rPr lang="en-US" dirty="0" smtClean="0"/>
              <a:t>Charts, records, procedures and other documentation are essential for safety and compliance.</a:t>
            </a:r>
          </a:p>
          <a:p>
            <a:r>
              <a:rPr lang="en-US" dirty="0" smtClean="0"/>
              <a:t>Pennsylvania  regulations require certain documentation.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457200" y="533400"/>
            <a:ext cx="8229600" cy="1143000"/>
          </a:xfrm>
        </p:spPr>
        <p:txBody>
          <a:bodyPr>
            <a:noAutofit/>
          </a:bodyPr>
          <a:lstStyle/>
          <a:p>
            <a:r>
              <a:rPr lang="en-US" dirty="0">
                <a:solidFill>
                  <a:schemeClr val="bg1"/>
                </a:solidFill>
              </a:rPr>
              <a:t>Documentation of Medical </a:t>
            </a:r>
            <a:br>
              <a:rPr lang="en-US" dirty="0">
                <a:solidFill>
                  <a:schemeClr val="bg1"/>
                </a:solidFill>
              </a:rPr>
            </a:br>
            <a:r>
              <a:rPr lang="en-US" dirty="0">
                <a:solidFill>
                  <a:schemeClr val="bg1"/>
                </a:solidFill>
              </a:rPr>
              <a:t>X-ray Program</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69</a:t>
            </a:fld>
            <a:endParaRPr lang="en-US"/>
          </a:p>
        </p:txBody>
      </p:sp>
    </p:spTree>
    <p:extLst>
      <p:ext uri="{BB962C8B-B14F-4D97-AF65-F5344CB8AC3E}">
        <p14:creationId xmlns:p14="http://schemas.microsoft.com/office/powerpoint/2010/main" val="125922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According to the National Council on Radiation Protection and Measurements (NCRP Report No. 134) there are four major reasons for training:</a:t>
            </a:r>
          </a:p>
          <a:p>
            <a:pPr marL="0" indent="0">
              <a:buNone/>
            </a:pPr>
            <a:r>
              <a:rPr lang="en-US" dirty="0" smtClean="0"/>
              <a:t>1. Development of worker skills so that tasks may be performed efficiently and with confidence</a:t>
            </a:r>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Purpose of Training</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sp>
        <p:nvSpPr>
          <p:cNvPr id="9" name="Slide Number Placeholder 8"/>
          <p:cNvSpPr>
            <a:spLocks noGrp="1"/>
          </p:cNvSpPr>
          <p:nvPr>
            <p:ph type="sldNum" sz="quarter" idx="12"/>
          </p:nvPr>
        </p:nvSpPr>
        <p:spPr/>
        <p:txBody>
          <a:bodyPr/>
          <a:lstStyle/>
          <a:p>
            <a:fld id="{843C29A5-C1FD-44EF-B16D-E9AEA9B66349}" type="slidenum">
              <a:rPr lang="en-US" smtClean="0"/>
              <a:t>7</a:t>
            </a:fld>
            <a:endParaRPr lang="en-US"/>
          </a:p>
        </p:txBody>
      </p:sp>
    </p:spTree>
    <p:extLst>
      <p:ext uri="{BB962C8B-B14F-4D97-AF65-F5344CB8AC3E}">
        <p14:creationId xmlns:p14="http://schemas.microsoft.com/office/powerpoint/2010/main" val="2574250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0637"/>
            <a:ext cx="8229600" cy="3992563"/>
          </a:xfrm>
        </p:spPr>
        <p:txBody>
          <a:bodyPr/>
          <a:lstStyle/>
          <a:p>
            <a:r>
              <a:rPr lang="en-US" dirty="0" smtClean="0"/>
              <a:t>25 Pa. Code § 221.11(d)</a:t>
            </a:r>
          </a:p>
          <a:p>
            <a:pPr lvl="1"/>
            <a:r>
              <a:rPr lang="en-US" sz="2400" dirty="0" smtClean="0"/>
              <a:t>Written safety procedures and rules available at facility.</a:t>
            </a:r>
          </a:p>
          <a:p>
            <a:pPr lvl="1"/>
            <a:r>
              <a:rPr lang="en-US" sz="2400" dirty="0" smtClean="0"/>
              <a:t>Operators able to demonstrate familiarity with rules.</a:t>
            </a:r>
          </a:p>
          <a:p>
            <a:pPr lvl="1"/>
            <a:r>
              <a:rPr lang="en-US" sz="2400" dirty="0" smtClean="0"/>
              <a:t>Procedures and rules should be specific for particular applications planned at facility.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33400"/>
            <a:ext cx="8229600" cy="1143000"/>
          </a:xfrm>
        </p:spPr>
        <p:txBody>
          <a:bodyPr>
            <a:noAutofit/>
          </a:bodyPr>
          <a:lstStyle/>
          <a:p>
            <a:r>
              <a:rPr lang="en-US" dirty="0" smtClean="0">
                <a:solidFill>
                  <a:schemeClr val="bg1"/>
                </a:solidFill>
              </a:rPr>
              <a:t>Pennsylvania </a:t>
            </a:r>
            <a:r>
              <a:rPr lang="en-US" dirty="0">
                <a:solidFill>
                  <a:schemeClr val="bg1"/>
                </a:solidFill>
              </a:rPr>
              <a:t>Requirements </a:t>
            </a:r>
            <a:r>
              <a:rPr lang="en-US" dirty="0" smtClean="0">
                <a:solidFill>
                  <a:schemeClr val="bg1"/>
                </a:solidFill>
              </a:rPr>
              <a:t/>
            </a:r>
            <a:br>
              <a:rPr lang="en-US" dirty="0" smtClean="0">
                <a:solidFill>
                  <a:schemeClr val="bg1"/>
                </a:solidFill>
              </a:rPr>
            </a:br>
            <a:r>
              <a:rPr lang="en-US" dirty="0" smtClean="0">
                <a:solidFill>
                  <a:schemeClr val="bg1"/>
                </a:solidFill>
              </a:rPr>
              <a:t>for </a:t>
            </a:r>
            <a:r>
              <a:rPr lang="en-US" dirty="0">
                <a:solidFill>
                  <a:schemeClr val="bg1"/>
                </a:solidFill>
              </a:rPr>
              <a:t>Documentation</a:t>
            </a:r>
            <a:endParaRPr lang="en-US" dirty="0"/>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70</a:t>
            </a:fld>
            <a:endParaRPr lang="en-US"/>
          </a:p>
        </p:txBody>
      </p:sp>
    </p:spTree>
    <p:extLst>
      <p:ext uri="{BB962C8B-B14F-4D97-AF65-F5344CB8AC3E}">
        <p14:creationId xmlns:p14="http://schemas.microsoft.com/office/powerpoint/2010/main" val="21753266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a:bodyPr>
          <a:lstStyle/>
          <a:p>
            <a:r>
              <a:rPr lang="en-US" dirty="0" smtClean="0"/>
              <a:t>25 Pa. Code § 221.11(c)</a:t>
            </a:r>
          </a:p>
          <a:p>
            <a:pPr lvl="1"/>
            <a:r>
              <a:rPr lang="en-US" sz="2000" dirty="0" smtClean="0"/>
              <a:t>Chart (protocol) provided in vicinity of control panel specifying techniques for exams on that system.</a:t>
            </a:r>
          </a:p>
          <a:p>
            <a:r>
              <a:rPr lang="en-US" dirty="0" smtClean="0"/>
              <a:t>25 Pa. Code § 221.12</a:t>
            </a:r>
          </a:p>
          <a:p>
            <a:pPr lvl="1"/>
            <a:r>
              <a:rPr lang="en-US" sz="2000" dirty="0" smtClean="0"/>
              <a:t>Registrant shall maintain records of surveys, calibrations, maintenance, and modifications including names of person performing service.</a:t>
            </a:r>
          </a:p>
          <a:p>
            <a:pPr lvl="1"/>
            <a:r>
              <a:rPr lang="en-US" sz="2000" dirty="0" smtClean="0"/>
              <a:t>Records kept for inspection for minimum of 5 years.</a:t>
            </a:r>
            <a:endParaRPr lang="en-US" sz="2000" dirty="0"/>
          </a:p>
        </p:txBody>
      </p:sp>
      <p:pic>
        <p:nvPicPr>
          <p:cNvPr id="8"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a:spLocks noGrp="1"/>
          </p:cNvSpPr>
          <p:nvPr>
            <p:ph type="title"/>
          </p:nvPr>
        </p:nvSpPr>
        <p:spPr>
          <a:xfrm>
            <a:off x="457200" y="533400"/>
            <a:ext cx="8229600" cy="1143000"/>
          </a:xfrm>
        </p:spPr>
        <p:txBody>
          <a:bodyPr>
            <a:noAutofit/>
          </a:bodyPr>
          <a:lstStyle/>
          <a:p>
            <a:r>
              <a:rPr lang="en-US" dirty="0" smtClean="0">
                <a:solidFill>
                  <a:schemeClr val="bg1"/>
                </a:solidFill>
              </a:rPr>
              <a:t>Pennsylvania </a:t>
            </a:r>
            <a:r>
              <a:rPr lang="en-US" dirty="0">
                <a:solidFill>
                  <a:schemeClr val="bg1"/>
                </a:solidFill>
              </a:rPr>
              <a:t>Requirements </a:t>
            </a:r>
            <a:r>
              <a:rPr lang="en-US" dirty="0" smtClean="0">
                <a:solidFill>
                  <a:schemeClr val="bg1"/>
                </a:solidFill>
              </a:rPr>
              <a:t/>
            </a:r>
            <a:br>
              <a:rPr lang="en-US" dirty="0" smtClean="0">
                <a:solidFill>
                  <a:schemeClr val="bg1"/>
                </a:solidFill>
              </a:rPr>
            </a:br>
            <a:r>
              <a:rPr lang="en-US" dirty="0" smtClean="0">
                <a:solidFill>
                  <a:schemeClr val="bg1"/>
                </a:solidFill>
              </a:rPr>
              <a:t>for </a:t>
            </a:r>
            <a:r>
              <a:rPr lang="en-US" dirty="0">
                <a:solidFill>
                  <a:schemeClr val="bg1"/>
                </a:solidFill>
              </a:rPr>
              <a:t>Documentation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11" name="Picture 10"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43C29A5-C1FD-44EF-B16D-E9AEA9B66349}" type="slidenum">
              <a:rPr lang="en-US" smtClean="0"/>
              <a:t>71</a:t>
            </a:fld>
            <a:endParaRPr lang="en-US"/>
          </a:p>
        </p:txBody>
      </p:sp>
    </p:spTree>
    <p:extLst>
      <p:ext uri="{BB962C8B-B14F-4D97-AF65-F5344CB8AC3E}">
        <p14:creationId xmlns:p14="http://schemas.microsoft.com/office/powerpoint/2010/main" val="28008660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514600"/>
            <a:ext cx="8229600" cy="2286000"/>
          </a:xfrm>
        </p:spPr>
        <p:txBody>
          <a:bodyPr/>
          <a:lstStyle/>
          <a:p>
            <a:pPr marL="0" indent="0" algn="ctr">
              <a:buNone/>
            </a:pPr>
            <a:r>
              <a:rPr lang="en-US" dirty="0" smtClean="0"/>
              <a:t>See 25 Pa. Code, Chapter 221</a:t>
            </a:r>
            <a:r>
              <a:rPr lang="en-US" dirty="0"/>
              <a:t> </a:t>
            </a:r>
            <a:r>
              <a:rPr lang="en-US" dirty="0" smtClean="0"/>
              <a:t>(X-rays in the Healing Arts) for other documentation requirements for specific applications.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txBox="1">
            <a:spLocks/>
          </p:cNvSpPr>
          <p:nvPr/>
        </p:nvSpPr>
        <p:spPr>
          <a:xfrm>
            <a:off x="457200" y="3810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Pennsylvania Requirements </a:t>
            </a:r>
            <a:br>
              <a:rPr lang="en-US" dirty="0" smtClean="0">
                <a:solidFill>
                  <a:schemeClr val="bg1"/>
                </a:solidFill>
              </a:rPr>
            </a:br>
            <a:r>
              <a:rPr lang="en-US" dirty="0" smtClean="0">
                <a:solidFill>
                  <a:schemeClr val="bg1"/>
                </a:solidFill>
              </a:rPr>
              <a:t>for Documentation</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72</a:t>
            </a:fld>
            <a:endParaRPr lang="en-US"/>
          </a:p>
        </p:txBody>
      </p:sp>
    </p:spTree>
    <p:extLst>
      <p:ext uri="{BB962C8B-B14F-4D97-AF65-F5344CB8AC3E}">
        <p14:creationId xmlns:p14="http://schemas.microsoft.com/office/powerpoint/2010/main" val="422877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r>
              <a:rPr lang="en-US" dirty="0" smtClean="0"/>
              <a:t>According to FDA Regulations, Quality Assurance is defined as:</a:t>
            </a:r>
          </a:p>
          <a:p>
            <a:pPr marL="0" indent="0">
              <a:buNone/>
            </a:pPr>
            <a:r>
              <a:rPr lang="en-US" dirty="0" smtClean="0"/>
              <a:t>	“…the planned and systematic actions that 	provide adequate confidence that a 	diagnostic X-ray facility will produce 	consistently high-quality images with 	minimum exposure of the patients and 	healing arts personnel.”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Quality Assurance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73</a:t>
            </a:fld>
            <a:endParaRPr lang="en-US"/>
          </a:p>
        </p:txBody>
      </p:sp>
    </p:spTree>
    <p:extLst>
      <p:ext uri="{BB962C8B-B14F-4D97-AF65-F5344CB8AC3E}">
        <p14:creationId xmlns:p14="http://schemas.microsoft.com/office/powerpoint/2010/main" val="98206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a:bodyPr>
          <a:lstStyle/>
          <a:p>
            <a:r>
              <a:rPr lang="en-US" dirty="0" smtClean="0"/>
              <a:t>Should include both “quality control” techniques and “quality administration” procedures:</a:t>
            </a:r>
          </a:p>
          <a:p>
            <a:pPr lvl="1"/>
            <a:r>
              <a:rPr lang="en-US" sz="2400" dirty="0" smtClean="0"/>
              <a:t>QC techniques – techniques used in monitoring or testing and maintenance.  Concerned directly with equipment.</a:t>
            </a:r>
          </a:p>
          <a:p>
            <a:pPr lvl="1"/>
            <a:r>
              <a:rPr lang="en-US" sz="2400" dirty="0" smtClean="0"/>
              <a:t>QA procedures – management actions intended to guarantee monitoring techniques are properly performed and evaluated and corrective actions taken.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FDA Statement on QA Actions</a:t>
            </a:r>
            <a:endParaRPr lang="en-US" b="1" dirty="0"/>
          </a:p>
        </p:txBody>
      </p:sp>
      <p:sp>
        <p:nvSpPr>
          <p:cNvPr id="9" name="Slide Number Placeholder 8"/>
          <p:cNvSpPr>
            <a:spLocks noGrp="1"/>
          </p:cNvSpPr>
          <p:nvPr>
            <p:ph type="sldNum" sz="quarter" idx="12"/>
          </p:nvPr>
        </p:nvSpPr>
        <p:spPr/>
        <p:txBody>
          <a:bodyPr/>
          <a:lstStyle/>
          <a:p>
            <a:fld id="{843C29A5-C1FD-44EF-B16D-E9AEA9B66349}" type="slidenum">
              <a:rPr lang="en-US" smtClean="0"/>
              <a:t>74</a:t>
            </a:fld>
            <a:endParaRPr lang="en-US"/>
          </a:p>
        </p:txBody>
      </p:sp>
    </p:spTree>
    <p:extLst>
      <p:ext uri="{BB962C8B-B14F-4D97-AF65-F5344CB8AC3E}">
        <p14:creationId xmlns:p14="http://schemas.microsoft.com/office/powerpoint/2010/main" val="41141718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362200"/>
            <a:ext cx="7315200" cy="3763963"/>
          </a:xfrm>
        </p:spPr>
        <p:txBody>
          <a:bodyPr/>
          <a:lstStyle/>
          <a:p>
            <a:pPr marL="0" indent="0">
              <a:buNone/>
            </a:pPr>
            <a:r>
              <a:rPr lang="en-US" dirty="0" smtClean="0"/>
              <a:t>25 Pa. Code, § 221.11(l) states:</a:t>
            </a:r>
          </a:p>
          <a:p>
            <a:pPr marL="0" indent="0">
              <a:buNone/>
            </a:pPr>
            <a:r>
              <a:rPr lang="en-US" dirty="0" smtClean="0"/>
              <a:t>“…the registrant shall have a quality assurance program.  This quality assurance program shall be documented and in accordance with guidelines…”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381000"/>
            <a:ext cx="8001000" cy="1446550"/>
          </a:xfrm>
          <a:prstGeom prst="rect">
            <a:avLst/>
          </a:prstGeom>
        </p:spPr>
        <p:txBody>
          <a:bodyPr wrap="square">
            <a:spAutoFit/>
          </a:bodyPr>
          <a:lstStyle/>
          <a:p>
            <a:pPr algn="ctr"/>
            <a:r>
              <a:rPr lang="en-US" sz="4400" dirty="0">
                <a:solidFill>
                  <a:schemeClr val="bg1"/>
                </a:solidFill>
              </a:rPr>
              <a:t>Pennsylvania Regulatory Requirements for QA Program</a:t>
            </a:r>
            <a:endParaRPr lang="en-US" sz="4400" dirty="0"/>
          </a:p>
        </p:txBody>
      </p:sp>
      <p:sp>
        <p:nvSpPr>
          <p:cNvPr id="8" name="Slide Number Placeholder 7"/>
          <p:cNvSpPr>
            <a:spLocks noGrp="1"/>
          </p:cNvSpPr>
          <p:nvPr>
            <p:ph type="sldNum" sz="quarter" idx="12"/>
          </p:nvPr>
        </p:nvSpPr>
        <p:spPr/>
        <p:txBody>
          <a:bodyPr/>
          <a:lstStyle/>
          <a:p>
            <a:fld id="{843C29A5-C1FD-44EF-B16D-E9AEA9B66349}" type="slidenum">
              <a:rPr lang="en-US" smtClean="0"/>
              <a:t>75</a:t>
            </a:fld>
            <a:endParaRPr lang="en-US"/>
          </a:p>
        </p:txBody>
      </p:sp>
    </p:spTree>
    <p:extLst>
      <p:ext uri="{BB962C8B-B14F-4D97-AF65-F5344CB8AC3E}">
        <p14:creationId xmlns:p14="http://schemas.microsoft.com/office/powerpoint/2010/main" val="1631746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fontScale="92500" lnSpcReduction="20000"/>
          </a:bodyPr>
          <a:lstStyle/>
          <a:p>
            <a:pPr marL="0" indent="0" algn="ctr">
              <a:buNone/>
            </a:pPr>
            <a:r>
              <a:rPr lang="en-US" dirty="0" smtClean="0"/>
              <a:t>Available on DEP’s website at: </a:t>
            </a:r>
            <a:r>
              <a:rPr lang="en-US" sz="2600" dirty="0" smtClean="0">
                <a:hlinkClick r:id="rId2"/>
              </a:rPr>
              <a:t>www.dep.state.pa.us/brp/Radiation_Control_Division/X-Ray/QARequHealing.htm</a:t>
            </a:r>
            <a:endParaRPr lang="en-US" sz="2600" dirty="0" smtClean="0"/>
          </a:p>
          <a:p>
            <a:r>
              <a:rPr lang="en-US" dirty="0"/>
              <a:t>Pennsylvania guidelines and links to guidelines developed by appropriate professional organizations </a:t>
            </a:r>
            <a:endParaRPr lang="en-US" dirty="0" smtClean="0"/>
          </a:p>
          <a:p>
            <a:r>
              <a:rPr lang="en-US" dirty="0" smtClean="0"/>
              <a:t>Fact sheets on:</a:t>
            </a:r>
          </a:p>
          <a:p>
            <a:pPr lvl="1"/>
            <a:r>
              <a:rPr lang="en-US" dirty="0" smtClean="0"/>
              <a:t>“Minimum QA Requirements for Healing Arts Radiography” </a:t>
            </a:r>
          </a:p>
          <a:p>
            <a:pPr lvl="1"/>
            <a:r>
              <a:rPr lang="en-US" dirty="0" smtClean="0"/>
              <a:t>“Model QA Guidelines for Dental, Diagnostic Radiology and Mammography”</a:t>
            </a:r>
            <a:endParaRPr lang="en-US" dirty="0"/>
          </a:p>
        </p:txBody>
      </p:sp>
      <p:pic>
        <p:nvPicPr>
          <p:cNvPr id="6"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858962"/>
          </a:xfrm>
        </p:spPr>
        <p:txBody>
          <a:bodyPr/>
          <a:lstStyle/>
          <a:p>
            <a:r>
              <a:rPr lang="en-US" dirty="0">
                <a:solidFill>
                  <a:schemeClr val="bg1"/>
                </a:solidFill>
              </a:rPr>
              <a:t>Guidelines for Developing </a:t>
            </a:r>
            <a:br>
              <a:rPr lang="en-US" dirty="0">
                <a:solidFill>
                  <a:schemeClr val="bg1"/>
                </a:solidFill>
              </a:rPr>
            </a:br>
            <a:r>
              <a:rPr lang="en-US" dirty="0">
                <a:solidFill>
                  <a:schemeClr val="bg1"/>
                </a:solidFill>
              </a:rPr>
              <a:t>QA Program</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76</a:t>
            </a:fld>
            <a:endParaRPr lang="en-US"/>
          </a:p>
        </p:txBody>
      </p:sp>
    </p:spTree>
    <p:extLst>
      <p:ext uri="{BB962C8B-B14F-4D97-AF65-F5344CB8AC3E}">
        <p14:creationId xmlns:p14="http://schemas.microsoft.com/office/powerpoint/2010/main" val="27511589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Regulations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304800"/>
            <a:ext cx="7620000" cy="769441"/>
          </a:xfrm>
          <a:prstGeom prst="rect">
            <a:avLst/>
          </a:prstGeom>
          <a:noFill/>
        </p:spPr>
        <p:txBody>
          <a:bodyPr wrap="square" rtlCol="0">
            <a:spAutoFit/>
          </a:bodyPr>
          <a:lstStyle/>
          <a:p>
            <a:pPr algn="ctr"/>
            <a:r>
              <a:rPr lang="en-US" sz="4400" dirty="0" smtClean="0">
                <a:solidFill>
                  <a:schemeClr val="bg1"/>
                </a:solidFill>
              </a:rPr>
              <a:t>Part 5</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77</a:t>
            </a:fld>
            <a:endParaRPr lang="en-US"/>
          </a:p>
        </p:txBody>
      </p:sp>
    </p:spTree>
    <p:extLst>
      <p:ext uri="{BB962C8B-B14F-4D97-AF65-F5344CB8AC3E}">
        <p14:creationId xmlns:p14="http://schemas.microsoft.com/office/powerpoint/2010/main" val="3583618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r>
              <a:rPr lang="en-US" dirty="0" smtClean="0"/>
              <a:t>X-ray machines regulated by states since their early development.</a:t>
            </a:r>
          </a:p>
          <a:p>
            <a:r>
              <a:rPr lang="en-US" dirty="0" smtClean="0"/>
              <a:t>Shortly after WW II, most radioactive materials and all nuclear reactors assigned to be regulated by federal government. </a:t>
            </a:r>
          </a:p>
          <a:p>
            <a:pPr lvl="1"/>
            <a:r>
              <a:rPr lang="en-US" sz="2400" dirty="0" smtClean="0"/>
              <a:t>Originally under the Atomic Energy Commission (AEC) and later under the Nuclear Regulatory Commission (NRC).</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83" y="3048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381000"/>
            <a:ext cx="8229600" cy="1143000"/>
          </a:xfrm>
        </p:spPr>
        <p:txBody>
          <a:bodyPr>
            <a:noAutofit/>
          </a:bodyPr>
          <a:lstStyle/>
          <a:p>
            <a:r>
              <a:rPr lang="en-US" dirty="0">
                <a:solidFill>
                  <a:schemeClr val="bg1"/>
                </a:solidFill>
              </a:rPr>
              <a:t>Brief History and Overview of Radiation Regulations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78</a:t>
            </a:fld>
            <a:endParaRPr lang="en-US"/>
          </a:p>
        </p:txBody>
      </p:sp>
    </p:spTree>
    <p:extLst>
      <p:ext uri="{BB962C8B-B14F-4D97-AF65-F5344CB8AC3E}">
        <p14:creationId xmlns:p14="http://schemas.microsoft.com/office/powerpoint/2010/main" val="3115142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Because of overlap of many regulatory issues regarding X-rays and radioactive materials, Agreement State arrangements were made.</a:t>
            </a:r>
          </a:p>
          <a:p>
            <a:r>
              <a:rPr lang="en-US" dirty="0" smtClean="0"/>
              <a:t>Federal agency (AEC and later NRC) would allow state regulatory oversight of most radioactive materials.</a:t>
            </a:r>
          </a:p>
          <a:p>
            <a:r>
              <a:rPr lang="en-US" dirty="0" smtClean="0"/>
              <a:t>Federal government maintained control over reactors and certain materials dealing with defense.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Agreement State Status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79</a:t>
            </a:fld>
            <a:endParaRPr lang="en-US"/>
          </a:p>
        </p:txBody>
      </p:sp>
    </p:spTree>
    <p:extLst>
      <p:ext uri="{BB962C8B-B14F-4D97-AF65-F5344CB8AC3E}">
        <p14:creationId xmlns:p14="http://schemas.microsoft.com/office/powerpoint/2010/main" val="1676655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2. Individuals aware of risk of exposure become active participants in accepting and, where possible, reducing those risks</a:t>
            </a:r>
          </a:p>
          <a:p>
            <a:pPr marL="0" indent="0">
              <a:buNone/>
            </a:pPr>
            <a:r>
              <a:rPr lang="en-US" dirty="0" smtClean="0"/>
              <a:t>3. Number and seriousness of accidents can be reduced</a:t>
            </a:r>
          </a:p>
          <a:p>
            <a:pPr marL="0" indent="0">
              <a:buNone/>
            </a:pPr>
            <a:r>
              <a:rPr lang="en-US" dirty="0" smtClean="0"/>
              <a:t>4. Workers will be aware of regulatory requirements involved with radiation 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p:cNvSpPr>
            <a:spLocks noGrp="1"/>
          </p:cNvSpPr>
          <p:nvPr>
            <p:ph type="title"/>
          </p:nvPr>
        </p:nvSpPr>
        <p:spPr>
          <a:xfrm>
            <a:off x="457200" y="152400"/>
            <a:ext cx="8229600" cy="1143000"/>
          </a:xfrm>
        </p:spPr>
        <p:txBody>
          <a:bodyPr/>
          <a:lstStyle/>
          <a:p>
            <a:r>
              <a:rPr lang="en-US" dirty="0">
                <a:solidFill>
                  <a:schemeClr val="bg1"/>
                </a:solidFill>
              </a:rPr>
              <a:t>Purpose of Training</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8</a:t>
            </a:fld>
            <a:endParaRPr lang="en-US"/>
          </a:p>
        </p:txBody>
      </p:sp>
    </p:spTree>
    <p:extLst>
      <p:ext uri="{BB962C8B-B14F-4D97-AF65-F5344CB8AC3E}">
        <p14:creationId xmlns:p14="http://schemas.microsoft.com/office/powerpoint/2010/main" val="670148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Pennsylvania became Agreement State in 2008.</a:t>
            </a:r>
          </a:p>
          <a:p>
            <a:r>
              <a:rPr lang="en-US" dirty="0" smtClean="0"/>
              <a:t>State regulations found in 25 Pa. Code – Environmental Protection,  Chapters 215-240.</a:t>
            </a:r>
          </a:p>
          <a:p>
            <a:r>
              <a:rPr lang="en-US" dirty="0" smtClean="0"/>
              <a:t>Federal regulations from Title 10 of the Code of Federal Regulations (or more commonly:  10 CFR) incorporated into some Pennsylvania regulations by reference.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Pa. Agreement State Status</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80</a:t>
            </a:fld>
            <a:endParaRPr lang="en-US"/>
          </a:p>
        </p:txBody>
      </p:sp>
    </p:spTree>
    <p:extLst>
      <p:ext uri="{BB962C8B-B14F-4D97-AF65-F5344CB8AC3E}">
        <p14:creationId xmlns:p14="http://schemas.microsoft.com/office/powerpoint/2010/main" val="4931542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r>
              <a:rPr lang="en-US" dirty="0" smtClean="0"/>
              <a:t>Federal Food and Drug Administration (FDA) responsible for protecting public from hazardous or unnecessary exposure to radiation-emitting electronic products.</a:t>
            </a:r>
          </a:p>
          <a:p>
            <a:r>
              <a:rPr lang="en-US" dirty="0" smtClean="0"/>
              <a:t>Oversees manufacturer compliance and studies biological effects of radiation.</a:t>
            </a:r>
          </a:p>
          <a:p>
            <a:r>
              <a:rPr lang="en-US" dirty="0" smtClean="0"/>
              <a:t>FDA regulations found in 21 CFR.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Role of FDA</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81</a:t>
            </a:fld>
            <a:endParaRPr lang="en-US"/>
          </a:p>
        </p:txBody>
      </p:sp>
    </p:spTree>
    <p:extLst>
      <p:ext uri="{BB962C8B-B14F-4D97-AF65-F5344CB8AC3E}">
        <p14:creationId xmlns:p14="http://schemas.microsoft.com/office/powerpoint/2010/main" val="33957782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dirty="0" smtClean="0"/>
              <a:t>FDA also regulates mammography facilities under the Federal Mammography Quality Standards Act (MQSA).</a:t>
            </a:r>
          </a:p>
          <a:p>
            <a:r>
              <a:rPr lang="en-US" dirty="0" smtClean="0"/>
              <a:t>In Pennsylvania, DEP’s Bureau of Radiation Protection contracts with FDA to perform annual inspections of mammography facilities. </a:t>
            </a:r>
          </a:p>
          <a:p>
            <a:r>
              <a:rPr lang="en-US" dirty="0" smtClean="0"/>
              <a:t>Pennsylvania also maintains list of certified mammography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FDA, DEP and the MQSA</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82</a:t>
            </a:fld>
            <a:endParaRPr lang="en-US"/>
          </a:p>
        </p:txBody>
      </p:sp>
    </p:spTree>
    <p:extLst>
      <p:ext uri="{BB962C8B-B14F-4D97-AF65-F5344CB8AC3E}">
        <p14:creationId xmlns:p14="http://schemas.microsoft.com/office/powerpoint/2010/main" val="3786935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992563"/>
          </a:xfrm>
        </p:spPr>
        <p:txBody>
          <a:bodyPr/>
          <a:lstStyle/>
          <a:p>
            <a:r>
              <a:rPr lang="en-US" dirty="0" smtClean="0"/>
              <a:t>Following slides briefly review regulations regarding diagnostic X-rays in 25 Pa. Code and the incorporated section of 10 CFR. </a:t>
            </a:r>
          </a:p>
          <a:p>
            <a:r>
              <a:rPr lang="en-US" dirty="0" smtClean="0"/>
              <a:t>Not intended to be comprehensive; registrants should always refer directly to the regulations for issues at their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457200"/>
            <a:ext cx="8229600" cy="1143000"/>
          </a:xfrm>
        </p:spPr>
        <p:txBody>
          <a:bodyPr>
            <a:noAutofit/>
          </a:bodyPr>
          <a:lstStyle/>
          <a:p>
            <a:r>
              <a:rPr lang="en-US" dirty="0">
                <a:solidFill>
                  <a:schemeClr val="bg1"/>
                </a:solidFill>
              </a:rPr>
              <a:t>Regulations Related to Use of Diagnostic X-rays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83</a:t>
            </a:fld>
            <a:endParaRPr lang="en-US"/>
          </a:p>
        </p:txBody>
      </p:sp>
    </p:spTree>
    <p:extLst>
      <p:ext uri="{BB962C8B-B14F-4D97-AF65-F5344CB8AC3E}">
        <p14:creationId xmlns:p14="http://schemas.microsoft.com/office/powerpoint/2010/main" val="36736412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612" y="2286000"/>
            <a:ext cx="8229600" cy="3382963"/>
          </a:xfrm>
        </p:spPr>
        <p:txBody>
          <a:bodyPr>
            <a:normAutofit/>
          </a:bodyPr>
          <a:lstStyle/>
          <a:p>
            <a:r>
              <a:rPr lang="en-US" sz="2800" dirty="0" smtClean="0"/>
              <a:t>Provides requirements for registration, renewal, expiration, or termination of certificate of registration and transfer or disposal of machine.</a:t>
            </a:r>
          </a:p>
          <a:p>
            <a:r>
              <a:rPr lang="en-US" sz="2800" dirty="0" smtClean="0"/>
              <a:t>Applications for renewal sent out at least 2 months prior to expiration.</a:t>
            </a:r>
          </a:p>
          <a:p>
            <a:r>
              <a:rPr lang="en-US" sz="2800" dirty="0" smtClean="0"/>
              <a:t>DEP must be notified of transfer or disposal of X-ray devices.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70200" y="2008496"/>
            <a:ext cx="3378200" cy="369332"/>
          </a:xfrm>
          <a:prstGeom prst="rect">
            <a:avLst/>
          </a:prstGeom>
        </p:spPr>
        <p:txBody>
          <a:bodyPr wrap="square">
            <a:spAutoFit/>
          </a:bodyPr>
          <a:lstStyle/>
          <a:p>
            <a:pPr algn="ctr"/>
            <a:r>
              <a:rPr lang="en-US" dirty="0">
                <a:solidFill>
                  <a:prstClr val="black"/>
                </a:solidFill>
              </a:rPr>
              <a:t>25 </a:t>
            </a:r>
            <a:r>
              <a:rPr lang="en-US" dirty="0" smtClean="0">
                <a:solidFill>
                  <a:prstClr val="black"/>
                </a:solidFill>
              </a:rPr>
              <a:t>Pa. </a:t>
            </a:r>
            <a:r>
              <a:rPr lang="en-US" dirty="0">
                <a:solidFill>
                  <a:prstClr val="black"/>
                </a:solidFill>
              </a:rPr>
              <a:t>Code Chapter 216 </a:t>
            </a:r>
            <a:endParaRPr lang="en-US" dirty="0"/>
          </a:p>
        </p:txBody>
      </p:sp>
      <p:sp>
        <p:nvSpPr>
          <p:cNvPr id="9" name="Title 8"/>
          <p:cNvSpPr>
            <a:spLocks noGrp="1"/>
          </p:cNvSpPr>
          <p:nvPr>
            <p:ph type="title"/>
          </p:nvPr>
        </p:nvSpPr>
        <p:spPr>
          <a:xfrm>
            <a:off x="457200" y="457200"/>
            <a:ext cx="8229600" cy="1143000"/>
          </a:xfrm>
        </p:spPr>
        <p:txBody>
          <a:bodyPr>
            <a:noAutofit/>
          </a:bodyPr>
          <a:lstStyle/>
          <a:p>
            <a:r>
              <a:rPr lang="en-US" dirty="0">
                <a:solidFill>
                  <a:schemeClr val="bg1"/>
                </a:solidFill>
              </a:rPr>
              <a:t>Registration of Radiation-Producing Machines</a:t>
            </a:r>
            <a:endParaRPr lang="en-US" dirty="0"/>
          </a:p>
        </p:txBody>
      </p:sp>
      <p:sp>
        <p:nvSpPr>
          <p:cNvPr id="10" name="Slide Number Placeholder 9"/>
          <p:cNvSpPr>
            <a:spLocks noGrp="1"/>
          </p:cNvSpPr>
          <p:nvPr>
            <p:ph type="sldNum" sz="quarter" idx="12"/>
          </p:nvPr>
        </p:nvSpPr>
        <p:spPr/>
        <p:txBody>
          <a:bodyPr/>
          <a:lstStyle/>
          <a:p>
            <a:fld id="{843C29A5-C1FD-44EF-B16D-E9AEA9B66349}" type="slidenum">
              <a:rPr lang="en-US" smtClean="0"/>
              <a:t>84</a:t>
            </a:fld>
            <a:endParaRPr lang="en-US"/>
          </a:p>
        </p:txBody>
      </p:sp>
    </p:spTree>
    <p:extLst>
      <p:ext uri="{BB962C8B-B14F-4D97-AF65-F5344CB8AC3E}">
        <p14:creationId xmlns:p14="http://schemas.microsoft.com/office/powerpoint/2010/main" val="10123103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3230563"/>
          </a:xfrm>
        </p:spPr>
        <p:txBody>
          <a:bodyPr/>
          <a:lstStyle/>
          <a:p>
            <a:r>
              <a:rPr lang="en-US" dirty="0" smtClean="0"/>
              <a:t>Largely parallels federal regulations in 10 CFR Part 20, which are incorporated by reference.</a:t>
            </a:r>
          </a:p>
          <a:p>
            <a:r>
              <a:rPr lang="en-US" dirty="0" smtClean="0"/>
              <a:t>Many sections not relevant to X-ray facilities since they apply to radioactive materials.</a:t>
            </a:r>
          </a:p>
          <a:p>
            <a:r>
              <a:rPr lang="en-US" dirty="0" smtClean="0"/>
              <a:t>Will highlight those that apply to medical       X-ray devices.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87687" y="1987744"/>
            <a:ext cx="2932113" cy="369332"/>
          </a:xfrm>
          <a:prstGeom prst="rect">
            <a:avLst/>
          </a:prstGeom>
        </p:spPr>
        <p:txBody>
          <a:bodyPr wrap="square">
            <a:spAutoFit/>
          </a:bodyPr>
          <a:lstStyle/>
          <a:p>
            <a:pPr algn="ctr"/>
            <a:r>
              <a:rPr lang="en-US" dirty="0" smtClean="0">
                <a:solidFill>
                  <a:prstClr val="black"/>
                </a:solidFill>
              </a:rPr>
              <a:t>25 Pa. Code Chapter </a:t>
            </a:r>
            <a:r>
              <a:rPr lang="en-US" dirty="0">
                <a:solidFill>
                  <a:prstClr val="black"/>
                </a:solidFill>
              </a:rPr>
              <a:t>219 </a:t>
            </a:r>
            <a:endParaRPr lang="en-US" dirty="0"/>
          </a:p>
        </p:txBody>
      </p:sp>
      <p:sp>
        <p:nvSpPr>
          <p:cNvPr id="9" name="Title 8"/>
          <p:cNvSpPr>
            <a:spLocks noGrp="1"/>
          </p:cNvSpPr>
          <p:nvPr>
            <p:ph type="title"/>
          </p:nvPr>
        </p:nvSpPr>
        <p:spPr>
          <a:xfrm>
            <a:off x="457200" y="457200"/>
            <a:ext cx="8229600" cy="1143000"/>
          </a:xfrm>
        </p:spPr>
        <p:txBody>
          <a:bodyPr>
            <a:noAutofit/>
          </a:bodyPr>
          <a:lstStyle/>
          <a:p>
            <a:r>
              <a:rPr lang="en-US" dirty="0">
                <a:solidFill>
                  <a:schemeClr val="bg1"/>
                </a:solidFill>
              </a:rPr>
              <a:t>Standards  for Protection Against Radiation</a:t>
            </a:r>
            <a:endParaRPr lang="en-US" dirty="0"/>
          </a:p>
        </p:txBody>
      </p:sp>
      <p:sp>
        <p:nvSpPr>
          <p:cNvPr id="10" name="Slide Number Placeholder 9"/>
          <p:cNvSpPr>
            <a:spLocks noGrp="1"/>
          </p:cNvSpPr>
          <p:nvPr>
            <p:ph type="sldNum" sz="quarter" idx="12"/>
          </p:nvPr>
        </p:nvSpPr>
        <p:spPr/>
        <p:txBody>
          <a:bodyPr/>
          <a:lstStyle/>
          <a:p>
            <a:fld id="{843C29A5-C1FD-44EF-B16D-E9AEA9B66349}" type="slidenum">
              <a:rPr lang="en-US" smtClean="0"/>
              <a:t>85</a:t>
            </a:fld>
            <a:endParaRPr lang="en-US"/>
          </a:p>
        </p:txBody>
      </p:sp>
    </p:spTree>
    <p:extLst>
      <p:ext uri="{BB962C8B-B14F-4D97-AF65-F5344CB8AC3E}">
        <p14:creationId xmlns:p14="http://schemas.microsoft.com/office/powerpoint/2010/main" val="4978828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2819400"/>
          </a:xfrm>
        </p:spPr>
        <p:txBody>
          <a:bodyPr>
            <a:normAutofit/>
          </a:bodyPr>
          <a:lstStyle/>
          <a:p>
            <a:r>
              <a:rPr lang="en-US" dirty="0" smtClean="0"/>
              <a:t>Applies only to occupational workers – individuals exposed in course of their work.</a:t>
            </a:r>
          </a:p>
          <a:p>
            <a:r>
              <a:rPr lang="en-US" dirty="0" smtClean="0"/>
              <a:t>Does not include background radiation, medical administration to the worker, or other exposures as a member of the public.</a:t>
            </a:r>
          </a:p>
        </p:txBody>
      </p:sp>
      <p:sp>
        <p:nvSpPr>
          <p:cNvPr id="4" name="TextBox 3"/>
          <p:cNvSpPr txBox="1"/>
          <p:nvPr/>
        </p:nvSpPr>
        <p:spPr>
          <a:xfrm>
            <a:off x="609600" y="4343400"/>
            <a:ext cx="8001000" cy="1200329"/>
          </a:xfrm>
          <a:prstGeom prst="rect">
            <a:avLst/>
          </a:prstGeom>
          <a:noFill/>
        </p:spPr>
        <p:txBody>
          <a:bodyPr wrap="square" rtlCol="0">
            <a:spAutoFit/>
          </a:bodyPr>
          <a:lstStyle/>
          <a:p>
            <a:r>
              <a:rPr lang="en-US" i="1" dirty="0"/>
              <a:t>Note: this means that radiation doses to an individual from medical procedures performed on them do not fall under these regulations – a frequent concern of radiation </a:t>
            </a:r>
            <a:r>
              <a:rPr lang="en-US" i="1" dirty="0" smtClean="0"/>
              <a:t>workers.</a:t>
            </a:r>
            <a:endParaRPr lang="en-US" i="1"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43" y="482907"/>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4600" y="1219200"/>
            <a:ext cx="4171950" cy="369332"/>
          </a:xfrm>
          <a:prstGeom prst="rect">
            <a:avLst/>
          </a:prstGeom>
        </p:spPr>
        <p:txBody>
          <a:bodyPr wrap="square">
            <a:spAutoFit/>
          </a:bodyPr>
          <a:lstStyle/>
          <a:p>
            <a:pPr algn="ctr"/>
            <a:r>
              <a:rPr lang="en-US" dirty="0">
                <a:solidFill>
                  <a:prstClr val="black"/>
                </a:solidFill>
              </a:rPr>
              <a:t>25 </a:t>
            </a:r>
            <a:r>
              <a:rPr lang="en-US" dirty="0" smtClean="0">
                <a:solidFill>
                  <a:prstClr val="black"/>
                </a:solidFill>
              </a:rPr>
              <a:t>Pa. </a:t>
            </a:r>
            <a:r>
              <a:rPr lang="en-US" dirty="0">
                <a:solidFill>
                  <a:prstClr val="black"/>
                </a:solidFill>
              </a:rPr>
              <a:t>Code §§ 219.21-22 </a:t>
            </a:r>
            <a:endParaRPr lang="en-US" dirty="0"/>
          </a:p>
        </p:txBody>
      </p:sp>
      <p:sp>
        <p:nvSpPr>
          <p:cNvPr id="9" name="Title 8"/>
          <p:cNvSpPr>
            <a:spLocks noGrp="1"/>
          </p:cNvSpPr>
          <p:nvPr>
            <p:ph type="title"/>
          </p:nvPr>
        </p:nvSpPr>
        <p:spPr>
          <a:xfrm>
            <a:off x="457200" y="152400"/>
            <a:ext cx="8229600" cy="1143000"/>
          </a:xfrm>
        </p:spPr>
        <p:txBody>
          <a:bodyPr/>
          <a:lstStyle/>
          <a:p>
            <a:r>
              <a:rPr lang="en-US" dirty="0">
                <a:solidFill>
                  <a:schemeClr val="bg1"/>
                </a:solidFill>
              </a:rPr>
              <a:t>Occupational Dose Limits</a:t>
            </a:r>
            <a:endParaRPr lang="en-US" dirty="0"/>
          </a:p>
        </p:txBody>
      </p:sp>
      <p:sp>
        <p:nvSpPr>
          <p:cNvPr id="10" name="Rectangle 9"/>
          <p:cNvSpPr/>
          <p:nvPr/>
        </p:nvSpPr>
        <p:spPr>
          <a:xfrm>
            <a:off x="3274465" y="3244334"/>
            <a:ext cx="2595069" cy="369332"/>
          </a:xfrm>
          <a:prstGeom prst="rect">
            <a:avLst/>
          </a:prstGeom>
        </p:spPr>
        <p:txBody>
          <a:bodyPr wrap="none">
            <a:spAutoFit/>
          </a:bodyPr>
          <a:lstStyle/>
          <a:p>
            <a:r>
              <a:rPr lang="en-US" b="1" dirty="0">
                <a:solidFill>
                  <a:schemeClr val="bg1"/>
                </a:solidFill>
              </a:rPr>
              <a:t>Occupational Dose Limits</a:t>
            </a:r>
            <a:endParaRPr lang="en-US" dirty="0"/>
          </a:p>
        </p:txBody>
      </p:sp>
      <p:sp>
        <p:nvSpPr>
          <p:cNvPr id="12" name="Slide Number Placeholder 11"/>
          <p:cNvSpPr>
            <a:spLocks noGrp="1"/>
          </p:cNvSpPr>
          <p:nvPr>
            <p:ph type="sldNum" sz="quarter" idx="12"/>
          </p:nvPr>
        </p:nvSpPr>
        <p:spPr/>
        <p:txBody>
          <a:bodyPr/>
          <a:lstStyle/>
          <a:p>
            <a:fld id="{843C29A5-C1FD-44EF-B16D-E9AEA9B66349}" type="slidenum">
              <a:rPr lang="en-US" smtClean="0"/>
              <a:t>86</a:t>
            </a:fld>
            <a:endParaRPr lang="en-US"/>
          </a:p>
        </p:txBody>
      </p:sp>
    </p:spTree>
    <p:extLst>
      <p:ext uri="{BB962C8B-B14F-4D97-AF65-F5344CB8AC3E}">
        <p14:creationId xmlns:p14="http://schemas.microsoft.com/office/powerpoint/2010/main" val="24059789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384338"/>
              </p:ext>
            </p:extLst>
          </p:nvPr>
        </p:nvGraphicFramePr>
        <p:xfrm>
          <a:off x="457200" y="2743200"/>
          <a:ext cx="8229600" cy="3727941"/>
        </p:xfrm>
        <a:graphic>
          <a:graphicData uri="http://schemas.openxmlformats.org/drawingml/2006/table">
            <a:tbl>
              <a:tblPr firstRow="1" bandRow="1">
                <a:tableStyleId>{5C22544A-7EE6-4342-B048-85BDC9FD1C3A}</a:tableStyleId>
              </a:tblPr>
              <a:tblGrid>
                <a:gridCol w="4114800"/>
                <a:gridCol w="4114800"/>
              </a:tblGrid>
              <a:tr h="436069">
                <a:tc>
                  <a:txBody>
                    <a:bodyPr/>
                    <a:lstStyle/>
                    <a:p>
                      <a:endParaRPr lang="en-US" dirty="0"/>
                    </a:p>
                  </a:txBody>
                  <a:tcPr/>
                </a:tc>
                <a:tc>
                  <a:txBody>
                    <a:bodyPr/>
                    <a:lstStyle/>
                    <a:p>
                      <a:pPr algn="ctr"/>
                      <a:endParaRPr lang="en-US" dirty="0"/>
                    </a:p>
                  </a:txBody>
                  <a:tcPr/>
                </a:tc>
              </a:tr>
              <a:tr h="436069">
                <a:tc>
                  <a:txBody>
                    <a:bodyPr/>
                    <a:lstStyle/>
                    <a:p>
                      <a:r>
                        <a:rPr lang="en-US" dirty="0" smtClean="0"/>
                        <a:t>Effective Dose Equivalent to</a:t>
                      </a:r>
                      <a:r>
                        <a:rPr lang="en-US" baseline="0" dirty="0" smtClean="0"/>
                        <a:t> Whole Body</a:t>
                      </a:r>
                      <a:endParaRPr lang="en-US" dirty="0"/>
                    </a:p>
                  </a:txBody>
                  <a:tcPr/>
                </a:tc>
                <a:tc>
                  <a:txBody>
                    <a:bodyPr/>
                    <a:lstStyle/>
                    <a:p>
                      <a:pPr algn="ctr"/>
                      <a:r>
                        <a:rPr lang="en-US" dirty="0" smtClean="0"/>
                        <a:t>5 rem (0.05 </a:t>
                      </a:r>
                      <a:r>
                        <a:rPr lang="en-US" dirty="0" err="1" smtClean="0"/>
                        <a:t>Sv</a:t>
                      </a:r>
                      <a:r>
                        <a:rPr lang="en-US" dirty="0" smtClean="0"/>
                        <a:t>)</a:t>
                      </a:r>
                      <a:endParaRPr lang="en-US" dirty="0"/>
                    </a:p>
                  </a:txBody>
                  <a:tcPr/>
                </a:tc>
              </a:tr>
              <a:tr h="436069">
                <a:tc>
                  <a:txBody>
                    <a:bodyPr/>
                    <a:lstStyle/>
                    <a:p>
                      <a:r>
                        <a:rPr lang="en-US" dirty="0" smtClean="0"/>
                        <a:t>Lens of Eye Dose Equivalent</a:t>
                      </a:r>
                      <a:endParaRPr lang="en-US" dirty="0"/>
                    </a:p>
                  </a:txBody>
                  <a:tcPr/>
                </a:tc>
                <a:tc>
                  <a:txBody>
                    <a:bodyPr/>
                    <a:lstStyle/>
                    <a:p>
                      <a:pPr algn="ctr"/>
                      <a:r>
                        <a:rPr lang="en-US" dirty="0" smtClean="0"/>
                        <a:t>15 rem (0.15 </a:t>
                      </a:r>
                      <a:r>
                        <a:rPr lang="en-US" dirty="0" err="1" smtClean="0"/>
                        <a:t>Sv</a:t>
                      </a:r>
                      <a:r>
                        <a:rPr lang="en-US" dirty="0" smtClean="0"/>
                        <a:t>)</a:t>
                      </a:r>
                      <a:endParaRPr lang="en-US" dirty="0"/>
                    </a:p>
                  </a:txBody>
                  <a:tcPr/>
                </a:tc>
              </a:tr>
              <a:tr h="752667">
                <a:tc>
                  <a:txBody>
                    <a:bodyPr/>
                    <a:lstStyle/>
                    <a:p>
                      <a:r>
                        <a:rPr lang="en-US" dirty="0" smtClean="0"/>
                        <a:t>Shallow dose equivalent to skin of whole body or extremity</a:t>
                      </a:r>
                      <a:endParaRPr lang="en-US" dirty="0"/>
                    </a:p>
                  </a:txBody>
                  <a:tcPr/>
                </a:tc>
                <a:tc>
                  <a:txBody>
                    <a:bodyPr/>
                    <a:lstStyle/>
                    <a:p>
                      <a:pPr algn="ctr"/>
                      <a:r>
                        <a:rPr lang="en-US" dirty="0" smtClean="0"/>
                        <a:t>50 rem (0.5 </a:t>
                      </a:r>
                      <a:r>
                        <a:rPr lang="en-US" dirty="0" err="1" smtClean="0"/>
                        <a:t>Sv</a:t>
                      </a:r>
                      <a:r>
                        <a:rPr lang="en-US" dirty="0" smtClean="0"/>
                        <a:t>)</a:t>
                      </a:r>
                      <a:endParaRPr lang="en-US" dirty="0"/>
                    </a:p>
                  </a:txBody>
                  <a:tcPr/>
                </a:tc>
              </a:tr>
              <a:tr h="752667">
                <a:tc>
                  <a:txBody>
                    <a:bodyPr/>
                    <a:lstStyle/>
                    <a:p>
                      <a:r>
                        <a:rPr lang="en-US" dirty="0" smtClean="0"/>
                        <a:t>Dose</a:t>
                      </a:r>
                      <a:r>
                        <a:rPr lang="en-US" baseline="0" dirty="0" smtClean="0"/>
                        <a:t> limits for minors (occupational)</a:t>
                      </a:r>
                    </a:p>
                    <a:p>
                      <a:r>
                        <a:rPr lang="en-US" baseline="0" dirty="0" smtClean="0"/>
                        <a:t> (&lt; 18 years old)</a:t>
                      </a:r>
                      <a:endParaRPr lang="en-US" dirty="0"/>
                    </a:p>
                  </a:txBody>
                  <a:tcPr/>
                </a:tc>
                <a:tc>
                  <a:txBody>
                    <a:bodyPr/>
                    <a:lstStyle/>
                    <a:p>
                      <a:pPr algn="ctr"/>
                      <a:r>
                        <a:rPr lang="en-US" dirty="0" smtClean="0"/>
                        <a:t>10 % of adult limits</a:t>
                      </a:r>
                      <a:endParaRPr lang="en-US" dirty="0"/>
                    </a:p>
                  </a:txBody>
                  <a:tcPr/>
                </a:tc>
              </a:tr>
              <a:tr h="844062">
                <a:tc>
                  <a:txBody>
                    <a:bodyPr/>
                    <a:lstStyle/>
                    <a:p>
                      <a:r>
                        <a:rPr lang="en-US" dirty="0" smtClean="0"/>
                        <a:t>Dose equivalent to embryo/fetus of declared pregnant female</a:t>
                      </a:r>
                    </a:p>
                    <a:p>
                      <a:r>
                        <a:rPr lang="en-US" dirty="0" smtClean="0"/>
                        <a:t>(See</a:t>
                      </a:r>
                      <a:r>
                        <a:rPr lang="en-US" baseline="0" dirty="0" smtClean="0"/>
                        <a:t> NRC Reg. Guide 8.13)</a:t>
                      </a:r>
                      <a:endParaRPr lang="en-US" dirty="0" smtClean="0"/>
                    </a:p>
                  </a:txBody>
                  <a:tcPr/>
                </a:tc>
                <a:tc>
                  <a:txBody>
                    <a:bodyPr/>
                    <a:lstStyle/>
                    <a:p>
                      <a:pPr algn="ctr"/>
                      <a:r>
                        <a:rPr lang="en-US" dirty="0" smtClean="0"/>
                        <a:t>0.5 rem (5 </a:t>
                      </a:r>
                      <a:r>
                        <a:rPr lang="en-US" dirty="0" err="1" smtClean="0"/>
                        <a:t>mSv</a:t>
                      </a:r>
                      <a:r>
                        <a:rPr lang="en-US" dirty="0" smtClean="0"/>
                        <a:t>) during entire pregnancy (See 10CFR20.1208 for additional information and guidelines)</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62000"/>
            <a:ext cx="8229600" cy="1143000"/>
          </a:xfrm>
        </p:spPr>
        <p:txBody>
          <a:bodyPr>
            <a:normAutofit fontScale="90000"/>
          </a:bodyPr>
          <a:lstStyle/>
          <a:p>
            <a:r>
              <a:rPr lang="en-US" dirty="0">
                <a:solidFill>
                  <a:schemeClr val="bg1"/>
                </a:solidFill>
              </a:rPr>
              <a:t>Annual Occupational Dose Limits for Diagnostic X-ray Workers with no Other Occupational Exposure</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87</a:t>
            </a:fld>
            <a:endParaRPr lang="en-US"/>
          </a:p>
        </p:txBody>
      </p:sp>
    </p:spTree>
    <p:extLst>
      <p:ext uri="{BB962C8B-B14F-4D97-AF65-F5344CB8AC3E}">
        <p14:creationId xmlns:p14="http://schemas.microsoft.com/office/powerpoint/2010/main" val="16907949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rmAutofit/>
          </a:bodyPr>
          <a:lstStyle/>
          <a:p>
            <a:r>
              <a:rPr lang="en-US" dirty="0" smtClean="0"/>
              <a:t>Shall not exceed 0.1 rem (1 </a:t>
            </a:r>
            <a:r>
              <a:rPr lang="en-US" dirty="0" err="1" smtClean="0"/>
              <a:t>mSv</a:t>
            </a:r>
            <a:r>
              <a:rPr lang="en-US" dirty="0" smtClean="0"/>
              <a:t>) in a year.</a:t>
            </a:r>
          </a:p>
          <a:p>
            <a:r>
              <a:rPr lang="en-US" dirty="0" smtClean="0"/>
              <a:t>Excludes background radiation or medically administered radiation.</a:t>
            </a:r>
          </a:p>
          <a:p>
            <a:pPr marL="0" indent="0">
              <a:buNone/>
            </a:pPr>
            <a:r>
              <a:rPr lang="en-US" sz="2800" dirty="0" smtClean="0"/>
              <a:t>Example: This limit applies to a patient (or other family member) in a waiting room, but not to the medical treatment of the patient.</a:t>
            </a:r>
          </a:p>
          <a:p>
            <a:pPr marL="0" indent="0">
              <a:buNone/>
            </a:pPr>
            <a:r>
              <a:rPr lang="en-US" sz="1800" i="1" dirty="0" smtClean="0"/>
              <a:t>Note:  Value was changed from 0.5 rem in 1990s; Pennsylvania does not require retrofitting of shielding for installations existing before Nov. 18, 1995 as long as similar equipment is used.</a:t>
            </a:r>
            <a:endParaRPr lang="en-US"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84010" y="1066800"/>
            <a:ext cx="2205925" cy="369332"/>
          </a:xfrm>
          <a:prstGeom prst="rect">
            <a:avLst/>
          </a:prstGeom>
        </p:spPr>
        <p:txBody>
          <a:bodyPr wrap="none">
            <a:spAutoFit/>
          </a:bodyPr>
          <a:lstStyle/>
          <a:p>
            <a:r>
              <a:rPr lang="en-US" dirty="0"/>
              <a:t>25 </a:t>
            </a:r>
            <a:r>
              <a:rPr lang="en-US" dirty="0" smtClean="0"/>
              <a:t>Pa. </a:t>
            </a:r>
            <a:r>
              <a:rPr lang="en-US" dirty="0"/>
              <a:t>Code § 219.51 </a:t>
            </a:r>
          </a:p>
        </p:txBody>
      </p:sp>
      <p:sp>
        <p:nvSpPr>
          <p:cNvPr id="8" name="Title 7"/>
          <p:cNvSpPr>
            <a:spLocks noGrp="1"/>
          </p:cNvSpPr>
          <p:nvPr>
            <p:ph type="title"/>
          </p:nvPr>
        </p:nvSpPr>
        <p:spPr>
          <a:xfrm>
            <a:off x="457200" y="152400"/>
            <a:ext cx="8229600" cy="1143000"/>
          </a:xfrm>
        </p:spPr>
        <p:txBody>
          <a:bodyPr/>
          <a:lstStyle/>
          <a:p>
            <a:r>
              <a:rPr lang="en-US" dirty="0">
                <a:solidFill>
                  <a:schemeClr val="bg1"/>
                </a:solidFill>
              </a:rPr>
              <a:t>Dose Limits for Public</a:t>
            </a:r>
          </a:p>
        </p:txBody>
      </p:sp>
      <p:sp>
        <p:nvSpPr>
          <p:cNvPr id="10" name="Slide Number Placeholder 9"/>
          <p:cNvSpPr>
            <a:spLocks noGrp="1"/>
          </p:cNvSpPr>
          <p:nvPr>
            <p:ph type="sldNum" sz="quarter" idx="12"/>
          </p:nvPr>
        </p:nvSpPr>
        <p:spPr/>
        <p:txBody>
          <a:bodyPr/>
          <a:lstStyle/>
          <a:p>
            <a:fld id="{843C29A5-C1FD-44EF-B16D-E9AEA9B66349}" type="slidenum">
              <a:rPr lang="en-US" smtClean="0"/>
              <a:t>88</a:t>
            </a:fld>
            <a:endParaRPr lang="en-US"/>
          </a:p>
        </p:txBody>
      </p:sp>
    </p:spTree>
    <p:extLst>
      <p:ext uri="{BB962C8B-B14F-4D97-AF65-F5344CB8AC3E}">
        <p14:creationId xmlns:p14="http://schemas.microsoft.com/office/powerpoint/2010/main" val="12038707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X-ray facilities are shielded to protect individuals in adjoining areas and are based on expected use of those areas outside the X-ray room.</a:t>
            </a:r>
          </a:p>
          <a:p>
            <a:r>
              <a:rPr lang="en-US" dirty="0" smtClean="0"/>
              <a:t>Major renovations of facilities or replacement of machines resulting in higher workloads may require a review of the shielding in-place to ensure that it is still adequate.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Shielding of X-ray Facilities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89</a:t>
            </a:fld>
            <a:endParaRPr lang="en-US"/>
          </a:p>
        </p:txBody>
      </p:sp>
    </p:spTree>
    <p:extLst>
      <p:ext uri="{BB962C8B-B14F-4D97-AF65-F5344CB8AC3E}">
        <p14:creationId xmlns:p14="http://schemas.microsoft.com/office/powerpoint/2010/main" val="303318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Pennsylvania Department of Environmental Protection (DEP) regulations require individuals operating X-ray equipment to:</a:t>
            </a:r>
          </a:p>
          <a:p>
            <a:pPr lvl="1"/>
            <a:r>
              <a:rPr lang="en-US" dirty="0" smtClean="0"/>
              <a:t>Receive initial instructions in safe operating procedures</a:t>
            </a:r>
          </a:p>
          <a:p>
            <a:pPr lvl="1"/>
            <a:r>
              <a:rPr lang="en-US" dirty="0" smtClean="0"/>
              <a:t>Be competent in the safe use of equipment</a:t>
            </a:r>
          </a:p>
          <a:p>
            <a:pPr lvl="1"/>
            <a:r>
              <a:rPr lang="en-US" dirty="0" smtClean="0"/>
              <a:t>Receive continuing education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State Requirements for Training</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9</a:t>
            </a:fld>
            <a:endParaRPr lang="en-US"/>
          </a:p>
        </p:txBody>
      </p:sp>
    </p:spTree>
    <p:extLst>
      <p:ext uri="{BB962C8B-B14F-4D97-AF65-F5344CB8AC3E}">
        <p14:creationId xmlns:p14="http://schemas.microsoft.com/office/powerpoint/2010/main" val="36765810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2667000"/>
          </a:xfrm>
        </p:spPr>
        <p:txBody>
          <a:bodyPr/>
          <a:lstStyle/>
          <a:p>
            <a:r>
              <a:rPr lang="en-US" dirty="0" smtClean="0"/>
              <a:t>Sources of radiation (including X-ray machines) shall be secured from unauthorized removal or access while in storage or available for 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93030" y="304800"/>
            <a:ext cx="4741170" cy="769441"/>
          </a:xfrm>
          <a:prstGeom prst="rect">
            <a:avLst/>
          </a:prstGeom>
        </p:spPr>
        <p:txBody>
          <a:bodyPr wrap="none">
            <a:spAutoFit/>
          </a:bodyPr>
          <a:lstStyle/>
          <a:p>
            <a:r>
              <a:rPr lang="en-US" sz="4400" dirty="0" smtClean="0">
                <a:solidFill>
                  <a:schemeClr val="bg1"/>
                </a:solidFill>
              </a:rPr>
              <a:t>Storage and Control</a:t>
            </a:r>
            <a:endParaRPr lang="en-US" sz="4400" dirty="0">
              <a:solidFill>
                <a:schemeClr val="bg1"/>
              </a:solidFill>
            </a:endParaRPr>
          </a:p>
        </p:txBody>
      </p:sp>
      <p:sp>
        <p:nvSpPr>
          <p:cNvPr id="11" name="Rectangle 10"/>
          <p:cNvSpPr/>
          <p:nvPr/>
        </p:nvSpPr>
        <p:spPr>
          <a:xfrm>
            <a:off x="3148723" y="1143598"/>
            <a:ext cx="2859950" cy="369332"/>
          </a:xfrm>
          <a:prstGeom prst="rect">
            <a:avLst/>
          </a:prstGeom>
        </p:spPr>
        <p:txBody>
          <a:bodyPr wrap="none">
            <a:spAutoFit/>
          </a:bodyPr>
          <a:lstStyle/>
          <a:p>
            <a:r>
              <a:rPr lang="en-US" dirty="0"/>
              <a:t>25 </a:t>
            </a:r>
            <a:r>
              <a:rPr lang="en-US" dirty="0" smtClean="0"/>
              <a:t>Pa. </a:t>
            </a:r>
            <a:r>
              <a:rPr lang="en-US" dirty="0"/>
              <a:t>Code §§ 219.131-132 </a:t>
            </a:r>
          </a:p>
        </p:txBody>
      </p:sp>
      <p:sp>
        <p:nvSpPr>
          <p:cNvPr id="9" name="Slide Number Placeholder 8"/>
          <p:cNvSpPr>
            <a:spLocks noGrp="1"/>
          </p:cNvSpPr>
          <p:nvPr>
            <p:ph type="sldNum" sz="quarter" idx="12"/>
          </p:nvPr>
        </p:nvSpPr>
        <p:spPr/>
        <p:txBody>
          <a:bodyPr/>
          <a:lstStyle/>
          <a:p>
            <a:fld id="{843C29A5-C1FD-44EF-B16D-E9AEA9B66349}" type="slidenum">
              <a:rPr lang="en-US" smtClean="0"/>
              <a:t>90</a:t>
            </a:fld>
            <a:endParaRPr lang="en-US"/>
          </a:p>
        </p:txBody>
      </p:sp>
    </p:spTree>
    <p:extLst>
      <p:ext uri="{BB962C8B-B14F-4D97-AF65-F5344CB8AC3E}">
        <p14:creationId xmlns:p14="http://schemas.microsoft.com/office/powerpoint/2010/main" val="1291446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3200400"/>
          </a:xfrm>
        </p:spPr>
        <p:txBody>
          <a:bodyPr>
            <a:normAutofit/>
          </a:bodyPr>
          <a:lstStyle/>
          <a:p>
            <a:pPr marL="0" indent="0">
              <a:buNone/>
            </a:pPr>
            <a:r>
              <a:rPr lang="en-US" sz="3000" dirty="0" smtClean="0"/>
              <a:t>Radiation-producing machines are required to be labeled indicating that radiation is produced when energized:</a:t>
            </a:r>
          </a:p>
          <a:p>
            <a:pPr marL="0" indent="0" algn="ctr">
              <a:spcBef>
                <a:spcPts val="0"/>
              </a:spcBef>
              <a:buNone/>
            </a:pPr>
            <a:r>
              <a:rPr lang="en-US" dirty="0" smtClean="0"/>
              <a:t>CAUTION – RADIATION</a:t>
            </a:r>
          </a:p>
          <a:p>
            <a:pPr marL="0" indent="0" algn="ctr">
              <a:spcBef>
                <a:spcPts val="0"/>
              </a:spcBef>
              <a:buNone/>
            </a:pPr>
            <a:r>
              <a:rPr lang="en-US" dirty="0" smtClean="0"/>
              <a:t>THIS EQUIPMENT PRODUCES RADIATION WHEN ENERGIZED</a:t>
            </a:r>
          </a:p>
        </p:txBody>
      </p:sp>
      <p:sp>
        <p:nvSpPr>
          <p:cNvPr id="4" name="TextBox 3"/>
          <p:cNvSpPr txBox="1"/>
          <p:nvPr/>
        </p:nvSpPr>
        <p:spPr>
          <a:xfrm>
            <a:off x="304800" y="4648200"/>
            <a:ext cx="8458200" cy="984885"/>
          </a:xfrm>
          <a:prstGeom prst="rect">
            <a:avLst/>
          </a:prstGeom>
          <a:noFill/>
        </p:spPr>
        <p:txBody>
          <a:bodyPr wrap="square" rtlCol="0">
            <a:spAutoFit/>
          </a:bodyPr>
          <a:lstStyle/>
          <a:p>
            <a:r>
              <a:rPr lang="en-US" sz="2000" dirty="0"/>
              <a:t>(Caution signs based on radiation level not required for rooms with machines used solely for diagnosis in the healing arts).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72148" y="304800"/>
            <a:ext cx="5190652" cy="769441"/>
          </a:xfrm>
          <a:prstGeom prst="rect">
            <a:avLst/>
          </a:prstGeom>
        </p:spPr>
        <p:txBody>
          <a:bodyPr wrap="none">
            <a:spAutoFit/>
          </a:bodyPr>
          <a:lstStyle/>
          <a:p>
            <a:r>
              <a:rPr lang="en-US" sz="4400" dirty="0" smtClean="0">
                <a:solidFill>
                  <a:schemeClr val="bg1"/>
                </a:solidFill>
              </a:rPr>
              <a:t>Posting Requirements</a:t>
            </a:r>
            <a:endParaRPr lang="en-US" sz="4400" dirty="0">
              <a:solidFill>
                <a:schemeClr val="bg1"/>
              </a:solidFill>
            </a:endParaRPr>
          </a:p>
        </p:txBody>
      </p:sp>
      <p:sp>
        <p:nvSpPr>
          <p:cNvPr id="11" name="Rectangle 10"/>
          <p:cNvSpPr/>
          <p:nvPr/>
        </p:nvSpPr>
        <p:spPr>
          <a:xfrm>
            <a:off x="3124200" y="1154668"/>
            <a:ext cx="2859950" cy="369332"/>
          </a:xfrm>
          <a:prstGeom prst="rect">
            <a:avLst/>
          </a:prstGeom>
        </p:spPr>
        <p:txBody>
          <a:bodyPr wrap="none">
            <a:spAutoFit/>
          </a:bodyPr>
          <a:lstStyle/>
          <a:p>
            <a:r>
              <a:rPr lang="en-US" dirty="0"/>
              <a:t>25 </a:t>
            </a:r>
            <a:r>
              <a:rPr lang="en-US" dirty="0" smtClean="0"/>
              <a:t>Pa. </a:t>
            </a:r>
            <a:r>
              <a:rPr lang="en-US" dirty="0"/>
              <a:t>Code §§ 219.159-160 </a:t>
            </a:r>
          </a:p>
        </p:txBody>
      </p:sp>
      <p:sp>
        <p:nvSpPr>
          <p:cNvPr id="10" name="Slide Number Placeholder 9"/>
          <p:cNvSpPr>
            <a:spLocks noGrp="1"/>
          </p:cNvSpPr>
          <p:nvPr>
            <p:ph type="sldNum" sz="quarter" idx="12"/>
          </p:nvPr>
        </p:nvSpPr>
        <p:spPr/>
        <p:txBody>
          <a:bodyPr/>
          <a:lstStyle/>
          <a:p>
            <a:fld id="{843C29A5-C1FD-44EF-B16D-E9AEA9B66349}" type="slidenum">
              <a:rPr lang="en-US" smtClean="0"/>
              <a:t>91</a:t>
            </a:fld>
            <a:endParaRPr lang="en-US"/>
          </a:p>
        </p:txBody>
      </p:sp>
    </p:spTree>
    <p:extLst>
      <p:ext uri="{BB962C8B-B14F-4D97-AF65-F5344CB8AC3E}">
        <p14:creationId xmlns:p14="http://schemas.microsoft.com/office/powerpoint/2010/main" val="3763557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
            </a:r>
            <a:br>
              <a:rPr lang="en-US" dirty="0" smtClean="0"/>
            </a:br>
            <a:r>
              <a:rPr lang="en-US" b="1" dirty="0" smtClean="0"/>
              <a:t/>
            </a:r>
            <a:br>
              <a:rPr lang="en-US" b="1" dirty="0" smtClean="0"/>
            </a:br>
            <a:endParaRPr lang="en-US" sz="3600" b="1" dirty="0"/>
          </a:p>
        </p:txBody>
      </p:sp>
      <p:sp>
        <p:nvSpPr>
          <p:cNvPr id="3" name="Content Placeholder 2"/>
          <p:cNvSpPr>
            <a:spLocks noGrp="1"/>
          </p:cNvSpPr>
          <p:nvPr>
            <p:ph idx="1"/>
          </p:nvPr>
        </p:nvSpPr>
        <p:spPr>
          <a:xfrm>
            <a:off x="457200" y="1676400"/>
            <a:ext cx="8229600" cy="5334000"/>
          </a:xfrm>
        </p:spPr>
        <p:txBody>
          <a:bodyPr/>
          <a:lstStyle/>
          <a:p>
            <a:r>
              <a:rPr lang="en-US" sz="2800" dirty="0" smtClean="0"/>
              <a:t>Report shall be made to the state of stolen, lost or missing sources of radiation including radiation-producing machines.</a:t>
            </a:r>
          </a:p>
          <a:p>
            <a:r>
              <a:rPr lang="en-US" sz="2800" dirty="0" smtClean="0"/>
              <a:t>Report required to state if determination by physician of actual or suspected damage to organ or system of patient exposed to therapeutic or diagnostic radiation.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1791" y="304800"/>
            <a:ext cx="5765809" cy="769441"/>
          </a:xfrm>
          <a:prstGeom prst="rect">
            <a:avLst/>
          </a:prstGeom>
        </p:spPr>
        <p:txBody>
          <a:bodyPr wrap="none">
            <a:spAutoFit/>
          </a:bodyPr>
          <a:lstStyle/>
          <a:p>
            <a:r>
              <a:rPr lang="en-US" sz="4400" dirty="0" smtClean="0">
                <a:solidFill>
                  <a:schemeClr val="bg1"/>
                </a:solidFill>
              </a:rPr>
              <a:t>Reporting Requirements</a:t>
            </a:r>
            <a:endParaRPr lang="en-US" sz="4400" dirty="0">
              <a:solidFill>
                <a:schemeClr val="bg1"/>
              </a:solidFill>
            </a:endParaRPr>
          </a:p>
        </p:txBody>
      </p:sp>
      <p:pic>
        <p:nvPicPr>
          <p:cNvPr id="7" name="Picture 6"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941265" y="1106488"/>
            <a:ext cx="3308791" cy="369332"/>
          </a:xfrm>
          <a:prstGeom prst="rect">
            <a:avLst/>
          </a:prstGeom>
        </p:spPr>
        <p:txBody>
          <a:bodyPr wrap="none">
            <a:spAutoFit/>
          </a:bodyPr>
          <a:lstStyle/>
          <a:p>
            <a:r>
              <a:rPr lang="en-US" dirty="0"/>
              <a:t>25 </a:t>
            </a:r>
            <a:r>
              <a:rPr lang="en-US" dirty="0" smtClean="0"/>
              <a:t>Pa. </a:t>
            </a:r>
            <a:r>
              <a:rPr lang="en-US" dirty="0"/>
              <a:t>Code </a:t>
            </a:r>
            <a:r>
              <a:rPr lang="en-US" dirty="0" smtClean="0"/>
              <a:t>§§ </a:t>
            </a:r>
            <a:r>
              <a:rPr lang="en-US" dirty="0"/>
              <a:t>219.221,222,229 </a:t>
            </a:r>
          </a:p>
        </p:txBody>
      </p:sp>
      <p:sp>
        <p:nvSpPr>
          <p:cNvPr id="11" name="Slide Number Placeholder 10"/>
          <p:cNvSpPr>
            <a:spLocks noGrp="1"/>
          </p:cNvSpPr>
          <p:nvPr>
            <p:ph type="sldNum" sz="quarter" idx="12"/>
          </p:nvPr>
        </p:nvSpPr>
        <p:spPr/>
        <p:txBody>
          <a:bodyPr/>
          <a:lstStyle/>
          <a:p>
            <a:fld id="{843C29A5-C1FD-44EF-B16D-E9AEA9B66349}" type="slidenum">
              <a:rPr lang="en-US" smtClean="0"/>
              <a:t>92</a:t>
            </a:fld>
            <a:endParaRPr lang="en-US"/>
          </a:p>
        </p:txBody>
      </p:sp>
    </p:spTree>
    <p:extLst>
      <p:ext uri="{BB962C8B-B14F-4D97-AF65-F5344CB8AC3E}">
        <p14:creationId xmlns:p14="http://schemas.microsoft.com/office/powerpoint/2010/main" val="4037391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2133600"/>
            <a:ext cx="8229600" cy="4068763"/>
          </a:xfrm>
        </p:spPr>
        <p:txBody>
          <a:bodyPr>
            <a:normAutofit/>
          </a:bodyPr>
          <a:lstStyle/>
          <a:p>
            <a:r>
              <a:rPr lang="en-US" sz="2800" dirty="0" smtClean="0"/>
              <a:t>Registrants required to post:</a:t>
            </a:r>
          </a:p>
          <a:p>
            <a:pPr lvl="1"/>
            <a:r>
              <a:rPr lang="en-US" sz="2400" dirty="0" smtClean="0"/>
              <a:t>Pa. Code Chapters 219 and 220</a:t>
            </a:r>
          </a:p>
          <a:p>
            <a:pPr lvl="1"/>
            <a:r>
              <a:rPr lang="en-US" sz="2400" dirty="0" smtClean="0"/>
              <a:t>Certificate of Registration</a:t>
            </a:r>
          </a:p>
          <a:p>
            <a:pPr lvl="1"/>
            <a:r>
              <a:rPr lang="en-US" sz="2400" dirty="0" smtClean="0"/>
              <a:t>Applicable operating procedures</a:t>
            </a:r>
          </a:p>
          <a:p>
            <a:pPr lvl="1"/>
            <a:r>
              <a:rPr lang="en-US" sz="2400" dirty="0" smtClean="0"/>
              <a:t>Notices of violations</a:t>
            </a:r>
          </a:p>
          <a:p>
            <a:r>
              <a:rPr lang="en-US" sz="2800" dirty="0" smtClean="0"/>
              <a:t>Alternatively, registrant may post notice describing documents and where they may be examined.</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6782"/>
            <a:ext cx="8229600" cy="1534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685800"/>
            <a:ext cx="8229600" cy="629444"/>
          </a:xfrm>
        </p:spPr>
        <p:txBody>
          <a:bodyPr>
            <a:noAutofit/>
          </a:bodyPr>
          <a:lstStyle/>
          <a:p>
            <a:r>
              <a:rPr lang="en-US" sz="4000" dirty="0">
                <a:solidFill>
                  <a:schemeClr val="bg1"/>
                </a:solidFill>
              </a:rPr>
              <a:t>Notices, Instructions </a:t>
            </a:r>
            <a:r>
              <a:rPr lang="en-US" sz="4000" dirty="0" smtClean="0">
                <a:solidFill>
                  <a:schemeClr val="bg1"/>
                </a:solidFill>
              </a:rPr>
              <a:t>&amp; </a:t>
            </a:r>
            <a:r>
              <a:rPr lang="en-US" sz="4000" dirty="0">
                <a:solidFill>
                  <a:schemeClr val="bg1"/>
                </a:solidFill>
              </a:rPr>
              <a:t>Reports to Workers; Inspections </a:t>
            </a:r>
            <a:r>
              <a:rPr lang="en-US" sz="4000" dirty="0" smtClean="0">
                <a:solidFill>
                  <a:schemeClr val="bg1"/>
                </a:solidFill>
              </a:rPr>
              <a:t>&amp;Investigations</a:t>
            </a:r>
            <a:endParaRPr lang="en-US" sz="4000" dirty="0">
              <a:solidFill>
                <a:schemeClr val="bg1"/>
              </a:solidFill>
            </a:endParaRPr>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49389" y="3244334"/>
            <a:ext cx="2445221" cy="369332"/>
          </a:xfrm>
          <a:prstGeom prst="rect">
            <a:avLst/>
          </a:prstGeom>
        </p:spPr>
        <p:txBody>
          <a:bodyPr wrap="none">
            <a:spAutoFit/>
          </a:bodyPr>
          <a:lstStyle/>
          <a:p>
            <a:r>
              <a:rPr lang="en-US" dirty="0">
                <a:solidFill>
                  <a:schemeClr val="bg1"/>
                </a:solidFill>
              </a:rPr>
              <a:t>25 PA Code Chapter 220</a:t>
            </a:r>
            <a:endParaRPr lang="en-US" dirty="0"/>
          </a:p>
        </p:txBody>
      </p:sp>
      <p:sp>
        <p:nvSpPr>
          <p:cNvPr id="10" name="Rectangle 9"/>
          <p:cNvSpPr/>
          <p:nvPr/>
        </p:nvSpPr>
        <p:spPr>
          <a:xfrm>
            <a:off x="-5334000" y="926068"/>
            <a:ext cx="2445221" cy="369332"/>
          </a:xfrm>
          <a:prstGeom prst="rect">
            <a:avLst/>
          </a:prstGeom>
        </p:spPr>
        <p:txBody>
          <a:bodyPr wrap="none">
            <a:spAutoFit/>
          </a:bodyPr>
          <a:lstStyle/>
          <a:p>
            <a:r>
              <a:rPr lang="en-US" dirty="0"/>
              <a:t>25 PA Code Chapter 220</a:t>
            </a:r>
          </a:p>
        </p:txBody>
      </p:sp>
      <p:sp>
        <p:nvSpPr>
          <p:cNvPr id="11" name="Slide Number Placeholder 10"/>
          <p:cNvSpPr>
            <a:spLocks noGrp="1"/>
          </p:cNvSpPr>
          <p:nvPr>
            <p:ph type="sldNum" sz="quarter" idx="12"/>
          </p:nvPr>
        </p:nvSpPr>
        <p:spPr/>
        <p:txBody>
          <a:bodyPr/>
          <a:lstStyle/>
          <a:p>
            <a:fld id="{843C29A5-C1FD-44EF-B16D-E9AEA9B66349}" type="slidenum">
              <a:rPr lang="en-US" smtClean="0"/>
              <a:t>93</a:t>
            </a:fld>
            <a:endParaRPr lang="en-US"/>
          </a:p>
        </p:txBody>
      </p:sp>
    </p:spTree>
    <p:extLst>
      <p:ext uri="{BB962C8B-B14F-4D97-AF65-F5344CB8AC3E}">
        <p14:creationId xmlns:p14="http://schemas.microsoft.com/office/powerpoint/2010/main" val="35440166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DEP Form 2900-FM-RP0003 “Notice to Employees” required to be posted.</a:t>
            </a:r>
          </a:p>
          <a:p>
            <a:r>
              <a:rPr lang="en-US" dirty="0" smtClean="0"/>
              <a:t>Available on DEP’s website.</a:t>
            </a:r>
          </a:p>
          <a:p>
            <a:r>
              <a:rPr lang="en-US" dirty="0" smtClean="0"/>
              <a:t>Outlines employer’s and worker’s responsibilities, items covered by regulations, reports on workers’ radiation history and inspections.</a:t>
            </a:r>
          </a:p>
          <a:p>
            <a:r>
              <a:rPr lang="en-US" dirty="0" smtClean="0"/>
              <a:t>Provides contact information for DEP’s Bureau of Radiation Protection.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5800" y="304800"/>
            <a:ext cx="8153400" cy="769441"/>
          </a:xfrm>
          <a:prstGeom prst="rect">
            <a:avLst/>
          </a:prstGeom>
        </p:spPr>
        <p:txBody>
          <a:bodyPr wrap="square">
            <a:spAutoFit/>
          </a:bodyPr>
          <a:lstStyle/>
          <a:p>
            <a:pPr algn="ctr"/>
            <a:r>
              <a:rPr lang="en-US" sz="4400" dirty="0" smtClean="0">
                <a:solidFill>
                  <a:schemeClr val="bg1"/>
                </a:solidFill>
              </a:rPr>
              <a:t>Notices </a:t>
            </a:r>
            <a:r>
              <a:rPr lang="en-US" sz="4400" dirty="0">
                <a:solidFill>
                  <a:schemeClr val="bg1"/>
                </a:solidFill>
              </a:rPr>
              <a:t>to Employees</a:t>
            </a:r>
            <a:r>
              <a:rPr lang="en-US" b="1" dirty="0"/>
              <a:t>”</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94</a:t>
            </a:fld>
            <a:endParaRPr lang="en-US"/>
          </a:p>
        </p:txBody>
      </p:sp>
    </p:spTree>
    <p:extLst>
      <p:ext uri="{BB962C8B-B14F-4D97-AF65-F5344CB8AC3E}">
        <p14:creationId xmlns:p14="http://schemas.microsoft.com/office/powerpoint/2010/main" val="32516083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412" y="152400"/>
            <a:ext cx="8915400" cy="6744539"/>
          </a:xfrm>
          <a:prstGeom prst="rect">
            <a:avLst/>
          </a:prstGeom>
        </p:spPr>
        <p:txBody>
          <a:bodyPr wrap="square">
            <a:spAutoFit/>
          </a:bodyPr>
          <a:lstStyle/>
          <a:p>
            <a:pP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2900-FM-RP0003 Rev. 8/2008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COMMONWEALTH OF PENNSYLVANIA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DEPARTMENT OF ENVIRONMENTAL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BUREAU OF RADIATION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NOTICE TO EMPLOYEES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STANDARDS FOR PROTECTION AGAINST RADIATION; NOTICES, INSTRUCTIONS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REPORTS TO WORKERS; INSPECTIONS; EMPLOYEE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 Title 25 of its Rules and Regulations, the Pennsylvania Department of Environmental Protection has established standards for your protection against radiation hazards and has established certain provisions for the options of workers engaged in work under a Department license or registration</a:t>
            </a:r>
            <a:r>
              <a:rPr lang="en-US" sz="115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YOUR EMPLOYER’S RESPONSIBILITY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Your employer is required to: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Apply these Department of Environmental Protection regulations and any conditions of your employer’s radioactive materials license to all work involving radiation sources.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Post or otherwise make available to you a copy of the Department of Environmental Protection regulations, licenses, and operating procedures which apply to work in which you are engaged, and explain their provisions to you.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Post Notice of Violation involving radiological working conditions, proposed imposition of civil penalties and orders.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YOUR RESPONSIBILITY AS A WORKER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You should familiarize yourself with these provisions of the Department of Environmental Protection regulations and operating procedures which apply to the work in which you are engaged. You should observe their provisions for your own protection and protection of your co-workers. If you observe a violation or possible safety concern, you should report it immediately to your supervisor or contact DEP. You may be personally subject to enforcement action if through deliberate misconduct you cause or attempt to cause a violation of DEP requirements or deliberately provide inaccurate or incomplete safety information to DEP or your employer.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WHAT IS COVERED BY THESE REGULATIONS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Limits on exposure to radiation and radioactive materials in restricted and unrestricted areas.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Measures to be taken after accidental exposure.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Personal monitoring, surveys, and equipment.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Caution signs, labels, and safety interlock equipment.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Exposure records and reports.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Options for workers regarding Department inspections.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Related matters.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REPORTS ON YOUR RADIATION HISTORY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1. The Department of Environmental Protection regulations require that your employer give you a written report if you receive an exposure in excess of any applicable limit as set forth in the regulations or the license. The basic limits for exposure to employees are set forth in Chapter 219 of the regulations. This chapter specifies limits on exposure to radiation and exposure to concentrations of radioactive material in air.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2. If you work where personal monitoring is required pursuant to Chapter 219: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(a) Your employer must advise you annually of your exposure to radiation, and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(b) You may request a written report of your radiation exposure when you leave your job.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43C29A5-C1FD-44EF-B16D-E9AEA9B66349}" type="slidenum">
              <a:rPr lang="en-US" smtClean="0"/>
              <a:t>95</a:t>
            </a:fld>
            <a:endParaRPr lang="en-US"/>
          </a:p>
        </p:txBody>
      </p:sp>
    </p:spTree>
    <p:extLst>
      <p:ext uri="{BB962C8B-B14F-4D97-AF65-F5344CB8AC3E}">
        <p14:creationId xmlns:p14="http://schemas.microsoft.com/office/powerpoint/2010/main" val="204024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85336"/>
            <a:ext cx="8763000" cy="2086725"/>
          </a:xfrm>
          <a:prstGeom prst="rect">
            <a:avLst/>
          </a:prstGeom>
        </p:spPr>
        <p:txBody>
          <a:bodyPr wrap="square">
            <a:spAutoFit/>
          </a:bodyPr>
          <a:lstStyle/>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INSPECTIONS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All activities involving radiation are subject to inspection by representatives of the Pennsylvania Department of Environmental Protection. In addition, any worker or representative of workers who believes that there is a violation of the Department regulations of the terms of the employer’s license or registration with regard to radiological working conditions in which the worker is engaged, may request an inspection by sending a notice of the alleged violation to the Bureau of Radiation Protection. The request must set forth the specific grounds for the notice, and must be signed by the worker as the representative of the workers or their self. During inspections, Department inspectors may confer privately with workers, and any worker may bring to the attention of the inspectors any past or present condition which that worker believes contributed to or caused any violation as described above.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INQUIRIES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Inquiries dealing with matters outlined above or other reports and correspondence can be sent to the Bureau of Radiation Protection, Pennsylvania Department of Environmental Protection, P.O. Box 8469, Harrisburg PA 17105-8469.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Telephone (717) 787-3720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Facsimile (717) 783-8965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Off hours emergency call PEMA: (717) 651-2001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4"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43C29A5-C1FD-44EF-B16D-E9AEA9B66349}" type="slidenum">
              <a:rPr lang="en-US" smtClean="0"/>
              <a:t>96</a:t>
            </a:fld>
            <a:endParaRPr lang="en-US"/>
          </a:p>
        </p:txBody>
      </p:sp>
    </p:spTree>
    <p:extLst>
      <p:ext uri="{BB962C8B-B14F-4D97-AF65-F5344CB8AC3E}">
        <p14:creationId xmlns:p14="http://schemas.microsoft.com/office/powerpoint/2010/main" val="14686871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dirty="0" smtClean="0"/>
              <a:t>Chapter 221 provides detailed information on requirements for medical X-rays</a:t>
            </a:r>
          </a:p>
          <a:p>
            <a:pPr lvl="1"/>
            <a:r>
              <a:rPr lang="en-US" sz="2400" u="sng" dirty="0" smtClean="0"/>
              <a:t>General Provisions </a:t>
            </a:r>
            <a:r>
              <a:rPr lang="en-US" sz="2400" dirty="0" smtClean="0"/>
              <a:t> (§</a:t>
            </a:r>
            <a:r>
              <a:rPr lang="en-US" sz="2400" dirty="0"/>
              <a:t>§</a:t>
            </a:r>
            <a:r>
              <a:rPr lang="en-US" sz="2400" dirty="0" smtClean="0"/>
              <a:t> 221.1 and 221.2) discuss purpose and scope of this chapter and provide extensive list of definitions.</a:t>
            </a:r>
          </a:p>
          <a:p>
            <a:pPr lvl="1"/>
            <a:r>
              <a:rPr lang="en-US" sz="2400" u="sng" dirty="0" smtClean="0"/>
              <a:t>Administrative Controls</a:t>
            </a:r>
            <a:r>
              <a:rPr lang="en-US" sz="2400" dirty="0" smtClean="0"/>
              <a:t> </a:t>
            </a:r>
            <a:r>
              <a:rPr lang="en-US" sz="2400" dirty="0"/>
              <a:t>(§§ </a:t>
            </a:r>
            <a:r>
              <a:rPr lang="en-US" sz="2400" dirty="0" smtClean="0"/>
              <a:t>221.11-221.15) cover registrant responsibilities, reports, records, applicability and associated information.  These controls have largely been covered during the section on X-ray machines.</a:t>
            </a:r>
            <a:endParaRPr lang="en-US" sz="2400"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97</a:t>
            </a:fld>
            <a:endParaRPr lang="en-US"/>
          </a:p>
        </p:txBody>
      </p:sp>
    </p:spTree>
    <p:extLst>
      <p:ext uri="{BB962C8B-B14F-4D97-AF65-F5344CB8AC3E}">
        <p14:creationId xmlns:p14="http://schemas.microsoft.com/office/powerpoint/2010/main" val="41246197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lvl="1"/>
            <a:r>
              <a:rPr lang="en-US" u="sng" dirty="0" smtClean="0"/>
              <a:t>Diagnostic Installations General Requirements</a:t>
            </a:r>
            <a:r>
              <a:rPr lang="en-US" dirty="0" smtClean="0"/>
              <a:t>   (§§ 221.21-221.49) provide specific regulations for operation, maintenance, and control of X-rays used in healing arts.</a:t>
            </a:r>
          </a:p>
          <a:p>
            <a:pPr lvl="1"/>
            <a:r>
              <a:rPr lang="en-US" dirty="0" smtClean="0"/>
              <a:t>Registrant should review these regulations for their specific facility to determine application.</a:t>
            </a:r>
          </a:p>
          <a:p>
            <a:pPr lvl="1"/>
            <a:r>
              <a:rPr lang="en-US" dirty="0" smtClean="0"/>
              <a:t>A table of the section </a:t>
            </a:r>
            <a:r>
              <a:rPr lang="en-US" dirty="0"/>
              <a:t>t</a:t>
            </a:r>
            <a:r>
              <a:rPr lang="en-US" dirty="0" smtClean="0"/>
              <a:t>itles and a brief review of the requirements follows: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6"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pic>
        <p:nvPicPr>
          <p:cNvPr id="9"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43C29A5-C1FD-44EF-B16D-E9AEA9B66349}" type="slidenum">
              <a:rPr lang="en-US" smtClean="0"/>
              <a:t>98</a:t>
            </a:fld>
            <a:endParaRPr lang="en-US"/>
          </a:p>
        </p:txBody>
      </p:sp>
    </p:spTree>
    <p:extLst>
      <p:ext uri="{BB962C8B-B14F-4D97-AF65-F5344CB8AC3E}">
        <p14:creationId xmlns:p14="http://schemas.microsoft.com/office/powerpoint/2010/main" val="31501414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767202"/>
              </p:ext>
            </p:extLst>
          </p:nvPr>
        </p:nvGraphicFramePr>
        <p:xfrm>
          <a:off x="0" y="-1"/>
          <a:ext cx="9144000" cy="6895064"/>
        </p:xfrm>
        <a:graphic>
          <a:graphicData uri="http://schemas.openxmlformats.org/drawingml/2006/table">
            <a:tbl>
              <a:tblPr firstRow="1" firstCol="1" bandRow="1">
                <a:tableStyleId>{5C22544A-7EE6-4342-B048-85BDC9FD1C3A}</a:tableStyleId>
              </a:tblPr>
              <a:tblGrid>
                <a:gridCol w="3019448"/>
                <a:gridCol w="6124552"/>
              </a:tblGrid>
              <a:tr h="617681">
                <a:tc>
                  <a:txBody>
                    <a:bodyPr/>
                    <a:lstStyle/>
                    <a:p>
                      <a:pPr marL="0" marR="0" algn="ctr">
                        <a:lnSpc>
                          <a:spcPct val="115000"/>
                        </a:lnSpc>
                        <a:spcBef>
                          <a:spcPts val="0"/>
                        </a:spcBef>
                        <a:spcAft>
                          <a:spcPts val="0"/>
                        </a:spcAft>
                      </a:pPr>
                      <a:r>
                        <a:rPr lang="en-US" sz="1800" dirty="0" smtClean="0">
                          <a:effectLst/>
                        </a:rPr>
                        <a:t>Section Number </a:t>
                      </a:r>
                      <a:r>
                        <a:rPr lang="en-US" sz="1800" dirty="0">
                          <a:effectLst/>
                        </a:rPr>
                        <a:t>and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Abbreviated summary of </a:t>
                      </a:r>
                      <a:r>
                        <a:rPr lang="en-US" sz="1800" dirty="0" smtClean="0">
                          <a:effectLst/>
                        </a:rPr>
                        <a:t>section </a:t>
                      </a:r>
                      <a:r>
                        <a:rPr lang="en-US" sz="1800" dirty="0">
                          <a:effectLst/>
                        </a:rPr>
                        <a:t>requirements </a:t>
                      </a:r>
                    </a:p>
                    <a:p>
                      <a:pPr marL="0" marR="0" algn="ctr">
                        <a:lnSpc>
                          <a:spcPct val="115000"/>
                        </a:lnSpc>
                        <a:spcBef>
                          <a:spcPts val="0"/>
                        </a:spcBef>
                        <a:spcAft>
                          <a:spcPts val="0"/>
                        </a:spcAft>
                      </a:pPr>
                      <a:r>
                        <a:rPr lang="en-US" sz="1800" dirty="0">
                          <a:effectLst/>
                        </a:rPr>
                        <a:t>(See Regulations for Additional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5851">
                <a:tc>
                  <a:txBody>
                    <a:bodyPr/>
                    <a:lstStyle/>
                    <a:p>
                      <a:pPr marL="0" marR="0">
                        <a:lnSpc>
                          <a:spcPct val="115000"/>
                        </a:lnSpc>
                        <a:spcBef>
                          <a:spcPts val="0"/>
                        </a:spcBef>
                        <a:spcAft>
                          <a:spcPts val="0"/>
                        </a:spcAft>
                      </a:pPr>
                      <a:r>
                        <a:rPr lang="en-US" sz="1800" dirty="0">
                          <a:effectLst/>
                        </a:rPr>
                        <a:t>221.21 </a:t>
                      </a:r>
                      <a:r>
                        <a:rPr lang="en-US" sz="1800" baseline="0" dirty="0" smtClean="0">
                          <a:effectLst/>
                        </a:rPr>
                        <a:t> </a:t>
                      </a:r>
                      <a:r>
                        <a:rPr lang="en-US" sz="1800" dirty="0" smtClean="0">
                          <a:effectLst/>
                        </a:rPr>
                        <a:t>Diagnostic </a:t>
                      </a:r>
                      <a:r>
                        <a:rPr lang="en-US" sz="1800" dirty="0">
                          <a:effectLst/>
                        </a:rPr>
                        <a:t>equipment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Certified components shall comply with relevant regulations of the Food and Drug Agency (21CFR 1020.30 – 1020.33)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7681">
                <a:tc>
                  <a:txBody>
                    <a:bodyPr/>
                    <a:lstStyle/>
                    <a:p>
                      <a:pPr marL="0" marR="0">
                        <a:lnSpc>
                          <a:spcPct val="115000"/>
                        </a:lnSpc>
                        <a:spcBef>
                          <a:spcPts val="0"/>
                        </a:spcBef>
                        <a:spcAft>
                          <a:spcPts val="0"/>
                        </a:spcAft>
                      </a:pPr>
                      <a:r>
                        <a:rPr lang="en-US" sz="1800">
                          <a:effectLst/>
                        </a:rPr>
                        <a:t>221.22 Battery charge indicator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Control panels on battery powered x-ray generators shall visually indicate proper battery operation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903">
                <a:tc>
                  <a:txBody>
                    <a:bodyPr/>
                    <a:lstStyle/>
                    <a:p>
                      <a:pPr marL="0" marR="0">
                        <a:lnSpc>
                          <a:spcPct val="115000"/>
                        </a:lnSpc>
                        <a:spcBef>
                          <a:spcPts val="0"/>
                        </a:spcBef>
                        <a:spcAft>
                          <a:spcPts val="0"/>
                        </a:spcAft>
                      </a:pPr>
                      <a:r>
                        <a:rPr lang="en-US" sz="1800" dirty="0">
                          <a:effectLst/>
                        </a:rPr>
                        <a:t>221.23 Leakage radiation from diagnostic source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May not exceed 100 </a:t>
                      </a:r>
                      <a:r>
                        <a:rPr lang="en-US" sz="1800" dirty="0" err="1">
                          <a:effectLst/>
                        </a:rPr>
                        <a:t>mR</a:t>
                      </a:r>
                      <a:r>
                        <a:rPr lang="en-US" sz="1800" dirty="0">
                          <a:effectLst/>
                        </a:rPr>
                        <a:t> in one hour at 1 meter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4017">
                <a:tc>
                  <a:txBody>
                    <a:bodyPr/>
                    <a:lstStyle/>
                    <a:p>
                      <a:pPr marL="0" marR="0">
                        <a:lnSpc>
                          <a:spcPct val="115000"/>
                        </a:lnSpc>
                        <a:spcBef>
                          <a:spcPts val="0"/>
                        </a:spcBef>
                        <a:spcAft>
                          <a:spcPts val="0"/>
                        </a:spcAft>
                      </a:pPr>
                      <a:r>
                        <a:rPr lang="en-US" sz="1800" dirty="0" smtClean="0">
                          <a:effectLst/>
                        </a:rPr>
                        <a:t>221.24 </a:t>
                      </a:r>
                      <a:r>
                        <a:rPr lang="en-US" sz="1800" dirty="0">
                          <a:effectLst/>
                        </a:rPr>
                        <a:t>Radiation from components other than diagnostic source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May not exceed 2 </a:t>
                      </a:r>
                      <a:r>
                        <a:rPr lang="en-US" sz="1800" dirty="0" err="1">
                          <a:effectLst/>
                        </a:rPr>
                        <a:t>mR</a:t>
                      </a:r>
                      <a:r>
                        <a:rPr lang="en-US" sz="1800" dirty="0">
                          <a:effectLst/>
                        </a:rPr>
                        <a:t> in 1 hour at 5 cm from accessible surface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5851">
                <a:tc>
                  <a:txBody>
                    <a:bodyPr/>
                    <a:lstStyle/>
                    <a:p>
                      <a:pPr marL="0" marR="0">
                        <a:lnSpc>
                          <a:spcPct val="115000"/>
                        </a:lnSpc>
                        <a:spcBef>
                          <a:spcPts val="0"/>
                        </a:spcBef>
                        <a:spcAft>
                          <a:spcPts val="0"/>
                        </a:spcAft>
                      </a:pPr>
                      <a:r>
                        <a:rPr lang="en-US" sz="1800">
                          <a:effectLst/>
                        </a:rPr>
                        <a:t>221.25 Beam Quality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Table I gives minimum filtration requirements based on operating voltage. Table II gives minimum HVL values that will meet these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4017">
                <a:tc>
                  <a:txBody>
                    <a:bodyPr/>
                    <a:lstStyle/>
                    <a:p>
                      <a:pPr marL="0" marR="0">
                        <a:lnSpc>
                          <a:spcPct val="115000"/>
                        </a:lnSpc>
                        <a:spcBef>
                          <a:spcPts val="0"/>
                        </a:spcBef>
                        <a:spcAft>
                          <a:spcPts val="0"/>
                        </a:spcAft>
                      </a:pPr>
                      <a:r>
                        <a:rPr lang="en-US" sz="1800">
                          <a:effectLst/>
                        </a:rPr>
                        <a:t>221.26 Multiple tubes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When multiple tubes are controlled by one switch, indicators on the control panel and at or near the tube housing assembly shall indicate which tube has been selected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291395" y="1838325"/>
            <a:ext cx="139908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99</a:t>
            </a:fld>
            <a:endParaRPr lang="en-US"/>
          </a:p>
        </p:txBody>
      </p:sp>
    </p:spTree>
    <p:extLst>
      <p:ext uri="{BB962C8B-B14F-4D97-AF65-F5344CB8AC3E}">
        <p14:creationId xmlns:p14="http://schemas.microsoft.com/office/powerpoint/2010/main" val="40938839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792</TotalTime>
  <Words>5687</Words>
  <Application>Microsoft Office PowerPoint</Application>
  <PresentationFormat>On-screen Show (4:3)</PresentationFormat>
  <Paragraphs>770</Paragraphs>
  <Slides>105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Symbol</vt:lpstr>
      <vt:lpstr>Times New Roman</vt:lpstr>
      <vt:lpstr>Office Theme</vt:lpstr>
      <vt:lpstr>PowerPoint Presentation</vt:lpstr>
      <vt:lpstr>Outline of Course</vt:lpstr>
      <vt:lpstr>Introduction and Overview of Training Program</vt:lpstr>
      <vt:lpstr>Introduction and Background</vt:lpstr>
      <vt:lpstr>Justification of Imaging Procedure</vt:lpstr>
      <vt:lpstr>Optimization of Imaging Procedure</vt:lpstr>
      <vt:lpstr>Purpose of Training</vt:lpstr>
      <vt:lpstr>Purpose of Training</vt:lpstr>
      <vt:lpstr>State Requirements for Training</vt:lpstr>
      <vt:lpstr>State Requirements for Continuing Education</vt:lpstr>
      <vt:lpstr>Topics for Continuing Education</vt:lpstr>
      <vt:lpstr>To provide the generic portions of this training for operators performing low-risk medical procedures</vt:lpstr>
      <vt:lpstr>Fundamentals of Radiation Science</vt:lpstr>
      <vt:lpstr>PowerPoint Presentation</vt:lpstr>
      <vt:lpstr>Ionizing Radiation</vt:lpstr>
      <vt:lpstr>PowerPoint Presentation</vt:lpstr>
      <vt:lpstr>Types of EM Radiation</vt:lpstr>
      <vt:lpstr>EM Radiation Types</vt:lpstr>
      <vt:lpstr>X-rays vs. Other Forms of Ionizing Radiation</vt:lpstr>
      <vt:lpstr>PowerPoint Presentation</vt:lpstr>
      <vt:lpstr>Quantities &amp; Their Units of Measurement</vt:lpstr>
      <vt:lpstr>Why Three Quantities?</vt:lpstr>
      <vt:lpstr>Exposure Units</vt:lpstr>
      <vt:lpstr>Absorbed Dose Units</vt:lpstr>
      <vt:lpstr>Effective Dose Equivalent Dose Units</vt:lpstr>
      <vt:lpstr>Relationship of Units</vt:lpstr>
      <vt:lpstr>Common Numerical Prefixes </vt:lpstr>
      <vt:lpstr>Dose and Dose Rate</vt:lpstr>
      <vt:lpstr>Example of Dose Rate  &amp; Conversions</vt:lpstr>
      <vt:lpstr>Sources of Radiation</vt:lpstr>
      <vt:lpstr>PowerPoint Presentation</vt:lpstr>
      <vt:lpstr>So what has happened?</vt:lpstr>
      <vt:lpstr>PowerPoint Presentation</vt:lpstr>
      <vt:lpstr>So what has changed?</vt:lpstr>
      <vt:lpstr>High-Risk vs. Low-Risk Procedures</vt:lpstr>
      <vt:lpstr>Biological Effects of Radiation</vt:lpstr>
      <vt:lpstr>What is the primary biological effect?</vt:lpstr>
      <vt:lpstr>Acute vs. Delayed Effects</vt:lpstr>
      <vt:lpstr>Goal of Radiation Regulations</vt:lpstr>
      <vt:lpstr>Review of X-ray Imaging</vt:lpstr>
      <vt:lpstr>Basic Components of X-ray Tube</vt:lpstr>
      <vt:lpstr>PowerPoint Presentation</vt:lpstr>
      <vt:lpstr>Other Parts of X-ray Machine</vt:lpstr>
      <vt:lpstr>Primary Settings on X-ray Tube</vt:lpstr>
      <vt:lpstr>Quantity and Quality of X-rays</vt:lpstr>
      <vt:lpstr>Factors Affecting Quantity</vt:lpstr>
      <vt:lpstr>Factors Affecting Quality</vt:lpstr>
      <vt:lpstr>Impact of Digital Imaging</vt:lpstr>
      <vt:lpstr>Dose Creep in Digital Imaging</vt:lpstr>
      <vt:lpstr>Reducing Patient (and employee) Dose from Medical X-rays</vt:lpstr>
      <vt:lpstr>Administrative Controls for Reducing Radiation Doses</vt:lpstr>
      <vt:lpstr>PowerPoint Presentation</vt:lpstr>
      <vt:lpstr>PowerPoint Presentation</vt:lpstr>
      <vt:lpstr>PowerPoint Presentation</vt:lpstr>
      <vt:lpstr>PowerPoint Presentation</vt:lpstr>
      <vt:lpstr>PowerPoint Presentation</vt:lpstr>
      <vt:lpstr>PowerPoint Presentation</vt:lpstr>
      <vt:lpstr>Special Cases - Children</vt:lpstr>
      <vt:lpstr>PowerPoint Presentation</vt:lpstr>
      <vt:lpstr>PowerPoint Presentation</vt:lpstr>
      <vt:lpstr>PowerPoint Presentation</vt:lpstr>
      <vt:lpstr>Additional Sources of Information</vt:lpstr>
      <vt:lpstr>Other Special Cases –   Patient Size</vt:lpstr>
      <vt:lpstr>Pregnant Patients</vt:lpstr>
      <vt:lpstr>Pregnant Workers</vt:lpstr>
      <vt:lpstr>Radiation Safety Plan, Documentation and QA/QC</vt:lpstr>
      <vt:lpstr>Radiation Safety Plan</vt:lpstr>
      <vt:lpstr>Guidance for Diagnostic &amp; Interventional X-ray Procedures</vt:lpstr>
      <vt:lpstr>Documentation of Medical  X-ray Program</vt:lpstr>
      <vt:lpstr>Pennsylvania Requirements  for Documentation</vt:lpstr>
      <vt:lpstr>Pennsylvania Requirements  for Documentation</vt:lpstr>
      <vt:lpstr>PowerPoint Presentation</vt:lpstr>
      <vt:lpstr>Quality Assurance</vt:lpstr>
      <vt:lpstr>FDA Statement on QA Actions</vt:lpstr>
      <vt:lpstr>PowerPoint Presentation</vt:lpstr>
      <vt:lpstr>Guidelines for Developing  QA Program</vt:lpstr>
      <vt:lpstr>Regulations</vt:lpstr>
      <vt:lpstr>Brief History and Overview of Radiation Regulations</vt:lpstr>
      <vt:lpstr>Agreement State Status</vt:lpstr>
      <vt:lpstr>Pa. Agreement State Status</vt:lpstr>
      <vt:lpstr>Role of FDA</vt:lpstr>
      <vt:lpstr>FDA, DEP and the MQSA</vt:lpstr>
      <vt:lpstr>Regulations Related to Use of Diagnostic X-rays</vt:lpstr>
      <vt:lpstr>Registration of Radiation-Producing Machines</vt:lpstr>
      <vt:lpstr>Standards  for Protection Against Radiation</vt:lpstr>
      <vt:lpstr>Occupational Dose Limits</vt:lpstr>
      <vt:lpstr>Annual Occupational Dose Limits for Diagnostic X-ray Workers with no Other Occupational Exposure</vt:lpstr>
      <vt:lpstr>Dose Limits for Public</vt:lpstr>
      <vt:lpstr>Shielding of X-ray Facilities</vt:lpstr>
      <vt:lpstr>PowerPoint Presentation</vt:lpstr>
      <vt:lpstr>PowerPoint Presentation</vt:lpstr>
      <vt:lpstr>  </vt:lpstr>
      <vt:lpstr>Notices, Instructions &amp; Reports to Workers; Inspections &amp;Investigations</vt:lpstr>
      <vt:lpstr>PowerPoint Presentation</vt:lpstr>
      <vt:lpstr>PowerPoint Presentation</vt:lpstr>
      <vt:lpstr>PowerPoint Presentation</vt:lpstr>
      <vt:lpstr>X-rays in the Healing Arts</vt:lpstr>
      <vt:lpstr>X-rays in the Healing Arts</vt:lpstr>
      <vt:lpstr>PowerPoint Presentation</vt:lpstr>
      <vt:lpstr>PowerPoint Presentation</vt:lpstr>
      <vt:lpstr>PowerPoint Presentation</vt:lpstr>
      <vt:lpstr>PowerPoint Presentation</vt:lpstr>
      <vt:lpstr>X-rays in the Healing Arts</vt:lpstr>
      <vt:lpstr>Conclusion</vt:lpstr>
      <vt:lpstr>Contact Information</vt:lpstr>
    </vt:vector>
  </TitlesOfParts>
  <Company>Bloomsburg University of Pennsylvania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Technician Refresher Training</dc:title>
  <dc:creator>David R. Simpson</dc:creator>
  <cp:lastModifiedBy>Scott Sebal</cp:lastModifiedBy>
  <cp:revision>98</cp:revision>
  <cp:lastPrinted>2014-05-29T02:34:30Z</cp:lastPrinted>
  <dcterms:created xsi:type="dcterms:W3CDTF">2013-12-16T16:06:45Z</dcterms:created>
  <dcterms:modified xsi:type="dcterms:W3CDTF">2014-09-17T00:15:27Z</dcterms:modified>
</cp:coreProperties>
</file>